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1.svg" ContentType="image/svg+xml"/>
  <Override PartName="/ppt/media/image113.svg" ContentType="image/svg+xml"/>
  <Override PartName="/ppt/media/image115.svg" ContentType="image/svg+xml"/>
  <Override PartName="/ppt/media/image117.svg" ContentType="image/svg+xml"/>
  <Override PartName="/ppt/media/image14.svg" ContentType="image/svg+xml"/>
  <Override PartName="/ppt/media/image16.svg" ContentType="image/svg+xml"/>
  <Override PartName="/ppt/media/image20.svg" ContentType="image/svg+xml"/>
  <Override PartName="/ppt/media/image23.svg" ContentType="image/svg+xml"/>
  <Override PartName="/ppt/media/image3.svg" ContentType="image/svg+xml"/>
  <Override PartName="/ppt/media/image33.svg" ContentType="image/svg+xml"/>
  <Override PartName="/ppt/media/image5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366" r:id="rId7"/>
    <p:sldId id="297" r:id="rId8"/>
    <p:sldId id="363" r:id="rId9"/>
    <p:sldId id="365" r:id="rId10"/>
    <p:sldId id="371" r:id="rId11"/>
    <p:sldId id="367" r:id="rId12"/>
    <p:sldId id="378" r:id="rId13"/>
    <p:sldId id="274" r:id="rId14"/>
    <p:sldId id="326" r:id="rId15"/>
    <p:sldId id="272" r:id="rId16"/>
    <p:sldId id="375" r:id="rId17"/>
    <p:sldId id="276" r:id="rId18"/>
    <p:sldId id="275" r:id="rId19"/>
    <p:sldId id="372" r:id="rId20"/>
    <p:sldId id="369" r:id="rId21"/>
    <p:sldId id="373" r:id="rId22"/>
    <p:sldId id="296" r:id="rId23"/>
    <p:sldId id="370" r:id="rId24"/>
    <p:sldId id="303" r:id="rId25"/>
    <p:sldId id="381" r:id="rId26"/>
    <p:sldId id="324" r:id="rId27"/>
    <p:sldId id="368" r:id="rId28"/>
    <p:sldId id="374" r:id="rId29"/>
    <p:sldId id="279" r:id="rId30"/>
    <p:sldId id="281" r:id="rId31"/>
    <p:sldId id="333" r:id="rId32"/>
    <p:sldId id="358" r:id="rId33"/>
    <p:sldId id="359" r:id="rId34"/>
    <p:sldId id="360" r:id="rId35"/>
    <p:sldId id="331" r:id="rId36"/>
    <p:sldId id="361" r:id="rId37"/>
    <p:sldId id="362" r:id="rId38"/>
    <p:sldId id="334" r:id="rId39"/>
    <p:sldId id="335" r:id="rId40"/>
    <p:sldId id="336" r:id="rId41"/>
    <p:sldId id="337" r:id="rId42"/>
    <p:sldId id="304" r:id="rId43"/>
    <p:sldId id="312" r:id="rId44"/>
    <p:sldId id="310" r:id="rId45"/>
    <p:sldId id="379" r:id="rId46"/>
    <p:sldId id="309" r:id="rId47"/>
    <p:sldId id="380" r:id="rId48"/>
    <p:sldId id="317" r:id="rId49"/>
    <p:sldId id="315" r:id="rId50"/>
    <p:sldId id="319" r:id="rId51"/>
    <p:sldId id="320" r:id="rId52"/>
    <p:sldId id="321" r:id="rId53"/>
    <p:sldId id="339" r:id="rId54"/>
    <p:sldId id="341" r:id="rId55"/>
    <p:sldId id="342" r:id="rId56"/>
    <p:sldId id="343" r:id="rId57"/>
    <p:sldId id="344" r:id="rId58"/>
    <p:sldId id="345" r:id="rId59"/>
    <p:sldId id="346" r:id="rId60"/>
    <p:sldId id="349" r:id="rId61"/>
    <p:sldId id="348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271" r:id="rId71"/>
  </p:sldIdLst>
  <p:sldSz cx="18288000" cy="10287000"/>
  <p:notesSz cx="6858000" cy="9144000"/>
  <p:embeddedFontLst>
    <p:embeddedFont>
      <p:font typeface="Bricolage Grotesque Bold" panose="020B0605040402000204"/>
      <p:bold r:id="rId75"/>
    </p:embeddedFont>
    <p:embeddedFont>
      <p:font typeface="Calibri" panose="020F0502020204030204" charset="0"/>
      <p:regular r:id="rId76"/>
      <p:bold r:id="rId77"/>
      <p:italic r:id="rId78"/>
      <p:boldItalic r:id="rId79"/>
    </p:embeddedFont>
    <p:embeddedFont>
      <p:font typeface="Bricolage Grotesque" panose="020B0605040402000204"/>
      <p:regular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0" Type="http://schemas.openxmlformats.org/officeDocument/2006/relationships/font" Target="fonts/font6.fntdata"/><Relationship Id="rId8" Type="http://schemas.openxmlformats.org/officeDocument/2006/relationships/slide" Target="slides/slide5.xml"/><Relationship Id="rId79" Type="http://schemas.openxmlformats.org/officeDocument/2006/relationships/font" Target="fonts/font5.fntdata"/><Relationship Id="rId78" Type="http://schemas.openxmlformats.org/officeDocument/2006/relationships/font" Target="fonts/font4.fntdata"/><Relationship Id="rId77" Type="http://schemas.openxmlformats.org/officeDocument/2006/relationships/font" Target="fonts/font3.fntdata"/><Relationship Id="rId76" Type="http://schemas.openxmlformats.org/officeDocument/2006/relationships/font" Target="fonts/font2.fntdata"/><Relationship Id="rId75" Type="http://schemas.openxmlformats.org/officeDocument/2006/relationships/font" Target="fonts/font1.fntdata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" name="图片 4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97200" y="190500"/>
            <a:ext cx="2199640" cy="701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16.sv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16.svg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image" Target="../media/image16.sv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11.sv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11.sv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png"/><Relationship Id="rId2" Type="http://schemas.openxmlformats.org/officeDocument/2006/relationships/image" Target="../media/image11.sv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png"/><Relationship Id="rId2" Type="http://schemas.openxmlformats.org/officeDocument/2006/relationships/image" Target="../media/image16.sv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23.svg"/><Relationship Id="rId1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5.png"/><Relationship Id="rId2" Type="http://schemas.openxmlformats.org/officeDocument/2006/relationships/image" Target="../media/image33.svg"/><Relationship Id="rId1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png"/><Relationship Id="rId2" Type="http://schemas.openxmlformats.org/officeDocument/2006/relationships/image" Target="../media/image16.svg"/><Relationship Id="rId1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23.svg"/><Relationship Id="rId1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3.png"/><Relationship Id="rId2" Type="http://schemas.openxmlformats.org/officeDocument/2006/relationships/image" Target="../media/image11.svg"/><Relationship Id="rId1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13.png"/><Relationship Id="rId7" Type="http://schemas.openxmlformats.org/officeDocument/2006/relationships/image" Target="../media/image118.png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Relationship Id="rId3" Type="http://schemas.openxmlformats.org/officeDocument/2006/relationships/image" Target="../media/image114.png"/><Relationship Id="rId2" Type="http://schemas.openxmlformats.org/officeDocument/2006/relationships/image" Target="../media/image11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895595" y="6663905"/>
            <a:ext cx="770761" cy="77076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5" name="AutoShape 5"/>
          <p:cNvSpPr/>
          <p:nvPr/>
        </p:nvSpPr>
        <p:spPr>
          <a:xfrm>
            <a:off x="736385" y="8831096"/>
            <a:ext cx="497506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457200" y="1409065"/>
            <a:ext cx="17750790" cy="6334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65"/>
              </a:lnSpc>
              <a:buClrTx/>
              <a:buSzTx/>
              <a:buNone/>
            </a:pPr>
            <a:r>
              <a:rPr lang="en-US" altLang="zh-CN" sz="72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 </a:t>
            </a:r>
            <a:endParaRPr lang="en-US" altLang="zh-CN" sz="7200" b="1">
              <a:solidFill>
                <a:srgbClr val="FFFFFF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ctr">
              <a:lnSpc>
                <a:spcPts val="16465"/>
              </a:lnSpc>
              <a:buClrTx/>
              <a:buSzTx/>
              <a:buNone/>
            </a:pPr>
            <a:r>
              <a:rPr lang="en-US" altLang="zh-CN" sz="72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Success Stories &amp; Testimonials</a:t>
            </a:r>
            <a:r>
              <a:rPr lang="en-US" altLang="zh-CN" sz="60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endParaRPr lang="en-US" altLang="zh-CN" sz="6000" b="1">
              <a:solidFill>
                <a:srgbClr val="FFFFFF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ctr">
              <a:lnSpc>
                <a:spcPts val="16465"/>
              </a:lnSpc>
              <a:buClrTx/>
              <a:buSzTx/>
              <a:buNone/>
            </a:pPr>
            <a:r>
              <a:rPr lang="en-US" altLang="zh-CN" sz="60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— </a:t>
            </a:r>
            <a:r>
              <a:rPr lang="en-US" altLang="zh-CN" sz="48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Reliable Lithium Battery Solutions</a:t>
            </a:r>
            <a:endParaRPr lang="en-US" altLang="zh-CN" sz="4800" b="1">
              <a:solidFill>
                <a:srgbClr val="FFFFFF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7" name="Freeform 7"/>
          <p:cNvSpPr/>
          <p:nvPr/>
        </p:nvSpPr>
        <p:spPr>
          <a:xfrm rot="4326401">
            <a:off x="7449274" y="-2273198"/>
            <a:ext cx="14975430" cy="12945611"/>
          </a:xfrm>
          <a:custGeom>
            <a:avLst/>
            <a:gdLst/>
            <a:ahLst/>
            <a:cxnLst/>
            <a:rect l="l" t="t" r="r" b="b"/>
            <a:pathLst>
              <a:path w="14975430" h="12945611">
                <a:moveTo>
                  <a:pt x="0" y="0"/>
                </a:moveTo>
                <a:lnTo>
                  <a:pt x="14975430" y="0"/>
                </a:lnTo>
                <a:lnTo>
                  <a:pt x="14975430" y="12945611"/>
                </a:lnTo>
                <a:lnTo>
                  <a:pt x="0" y="129456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12787" y="6897611"/>
            <a:ext cx="336376" cy="303350"/>
          </a:xfrm>
          <a:custGeom>
            <a:avLst/>
            <a:gdLst/>
            <a:ahLst/>
            <a:cxnLst/>
            <a:rect l="l" t="t" r="r" b="b"/>
            <a:pathLst>
              <a:path w="336376" h="303350">
                <a:moveTo>
                  <a:pt x="0" y="0"/>
                </a:moveTo>
                <a:lnTo>
                  <a:pt x="336376" y="0"/>
                </a:lnTo>
                <a:lnTo>
                  <a:pt x="336376" y="303350"/>
                </a:lnTo>
                <a:lnTo>
                  <a:pt x="0" y="303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t="9370" b="9422"/>
          <a:stretch>
            <a:fillRect/>
          </a:stretch>
        </p:blipFill>
        <p:spPr>
          <a:xfrm>
            <a:off x="16103600" y="0"/>
            <a:ext cx="218440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846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267200" y="7124700"/>
            <a:ext cx="13580745" cy="2513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77595"/>
            <a:ext cx="3145155" cy="5994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245" y="1104900"/>
            <a:ext cx="3514090" cy="59620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3227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41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4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28700"/>
            <a:ext cx="3474720" cy="65258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705100"/>
            <a:ext cx="6612890" cy="34194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400" y="1714500"/>
            <a:ext cx="4616450" cy="5622925"/>
          </a:xfrm>
          <a:prstGeom prst="round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846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24200" y="7048500"/>
            <a:ext cx="13580745" cy="2513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2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68400"/>
            <a:ext cx="3800475" cy="57277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822960"/>
            <a:ext cx="3497580" cy="607314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13940" y="76581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Greece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2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000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16kWh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1866900"/>
            <a:ext cx="4495800" cy="54197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10698"/>
          <a:stretch>
            <a:fillRect/>
          </a:stretch>
        </p:blipFill>
        <p:spPr>
          <a:xfrm>
            <a:off x="4114800" y="1181100"/>
            <a:ext cx="3322955" cy="636079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33600" y="7200900"/>
            <a:ext cx="132130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Greece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10kWh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43100"/>
            <a:ext cx="3601085" cy="470535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866900"/>
            <a:ext cx="4336415" cy="47066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1210" y="2052955"/>
            <a:ext cx="3507740" cy="44786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5607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861945" y="7353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Greece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85900"/>
            <a:ext cx="4396105" cy="53879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0" y="1485900"/>
            <a:ext cx="4007485" cy="5380355"/>
          </a:xfrm>
          <a:prstGeom prst="round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943100"/>
            <a:ext cx="6136640" cy="4516120"/>
          </a:xfrm>
          <a:prstGeom prst="round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3086100"/>
            <a:ext cx="935545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Greece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16kWh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5255" y="1257300"/>
            <a:ext cx="4246245" cy="750951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75057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6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181100"/>
            <a:ext cx="7579995" cy="61874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75057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3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81100"/>
            <a:ext cx="8061325" cy="59797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75057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333500"/>
            <a:ext cx="4622165" cy="59416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1685925"/>
            <a:ext cx="4553585" cy="566737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16483307" y="8597052"/>
            <a:ext cx="1294433" cy="129443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38400" y="3162300"/>
            <a:ext cx="12668885" cy="1628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5"/>
              </a:lnSpc>
            </a:pPr>
            <a:r>
              <a:rPr lang="en-US" sz="12835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Content Index</a:t>
            </a:r>
            <a:endParaRPr lang="en-US" sz="12835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81000" y="342900"/>
            <a:ext cx="770890" cy="77089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8508"/>
          </a:solidFill>
        </p:spPr>
      </p:sp>
      <p:sp>
        <p:nvSpPr>
          <p:cNvPr id="16" name="TextBox 16"/>
          <p:cNvSpPr txBox="1"/>
          <p:nvPr/>
        </p:nvSpPr>
        <p:spPr>
          <a:xfrm>
            <a:off x="6095869" y="5067199"/>
            <a:ext cx="1330128" cy="79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4825" b="1" spc="-86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01</a:t>
            </a:r>
            <a:endParaRPr lang="en-US" sz="4825" b="1" spc="-86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670550" y="6244590"/>
            <a:ext cx="1920875" cy="10267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2730"/>
              </a:lnSpc>
            </a:pP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packs</a:t>
            </a:r>
            <a:endParaRPr lang="en-US" altLang="zh-CN" sz="3200" b="1" spc="-36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10800" y="4994275"/>
            <a:ext cx="1167765" cy="7975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10"/>
              </a:lnSpc>
            </a:pPr>
            <a:r>
              <a:rPr lang="en-US" sz="4825" b="1" spc="-86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02</a:t>
            </a:r>
            <a:endParaRPr lang="en-US" sz="4825" b="1" spc="-86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6687618" y="8801363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17"/>
          <p:cNvSpPr txBox="1"/>
          <p:nvPr/>
        </p:nvSpPr>
        <p:spPr>
          <a:xfrm>
            <a:off x="9982200" y="6184265"/>
            <a:ext cx="1920875" cy="10528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ctr">
              <a:lnSpc>
                <a:spcPts val="2730"/>
              </a:lnSpc>
            </a:pPr>
            <a:r>
              <a:rPr lang="en-US" altLang="zh-CN" sz="4800" b="1" spc="-36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endParaRPr lang="en-US" altLang="zh-CN" sz="4800" b="1" spc="-36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41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endParaRPr lang="en-US" altLang="zh-CN" sz="4000" b="1">
              <a:solidFill>
                <a:schemeClr val="accent6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095" y="571500"/>
            <a:ext cx="4457065" cy="745617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608965"/>
            <a:ext cx="4768215" cy="75209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75057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2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893445"/>
            <a:ext cx="3648075" cy="637603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1181100"/>
            <a:ext cx="6844030" cy="608838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41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Netherlands</a:t>
            </a:r>
            <a:endParaRPr lang="en-US" altLang="zh-CN" sz="4000" b="1">
              <a:solidFill>
                <a:schemeClr val="accent6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4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3" descr="C:/Users/Administrator/Desktop/荷兰22.png荷兰22"/>
          <p:cNvPicPr>
            <a:picLocks noChangeAspect="1"/>
          </p:cNvPicPr>
          <p:nvPr/>
        </p:nvPicPr>
        <p:blipFill>
          <a:blip r:embed="rId3"/>
          <a:srcRect t="3668" b="3668"/>
          <a:stretch>
            <a:fillRect/>
          </a:stretch>
        </p:blipFill>
        <p:spPr>
          <a:xfrm>
            <a:off x="1504950" y="1552575"/>
            <a:ext cx="3462655" cy="523303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C:/Users/Administrator/Desktop/荷兰1.png荷兰1"/>
          <p:cNvPicPr>
            <a:picLocks noChangeAspect="1"/>
          </p:cNvPicPr>
          <p:nvPr/>
        </p:nvPicPr>
        <p:blipFill>
          <a:blip r:embed="rId4"/>
          <a:srcRect t="10687" b="10687"/>
          <a:stretch>
            <a:fillRect/>
          </a:stretch>
        </p:blipFill>
        <p:spPr>
          <a:xfrm>
            <a:off x="5562600" y="1714500"/>
            <a:ext cx="6714490" cy="50107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C:/Users/Administrator/Desktop/荷兰3.png荷兰3"/>
          <p:cNvPicPr>
            <a:picLocks noChangeAspect="1"/>
          </p:cNvPicPr>
          <p:nvPr/>
        </p:nvPicPr>
        <p:blipFill>
          <a:blip r:embed="rId5"/>
          <a:srcRect t="3945" b="3945"/>
          <a:stretch>
            <a:fillRect/>
          </a:stretch>
        </p:blipFill>
        <p:spPr>
          <a:xfrm>
            <a:off x="12872085" y="1553210"/>
            <a:ext cx="3428365" cy="523240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15607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895600" y="3619500"/>
            <a:ext cx="708215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Netherlands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8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562100"/>
            <a:ext cx="4811395" cy="6416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28800" y="7200900"/>
            <a:ext cx="1460944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Netherlands</a:t>
            </a:r>
            <a:endParaRPr lang="en-US" altLang="zh-CN" sz="48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2</a:t>
            </a:r>
            <a:r>
              <a:rPr lang="en-US" altLang="zh-CN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8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endParaRPr lang="en-US" altLang="zh-CN" sz="48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331278" y="85208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535589" y="87251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33500"/>
            <a:ext cx="5732780" cy="535876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335" y="1943100"/>
            <a:ext cx="7936230" cy="444627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75057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Australia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409700"/>
            <a:ext cx="4811395" cy="52666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333500"/>
            <a:ext cx="4175760" cy="545846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05200" y="3619500"/>
            <a:ext cx="672020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Australia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1497965"/>
            <a:ext cx="4310380" cy="74745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047994" y="2405963"/>
            <a:ext cx="317103" cy="299230"/>
          </a:xfrm>
          <a:custGeom>
            <a:avLst/>
            <a:gdLst/>
            <a:ahLst/>
            <a:cxnLst/>
            <a:rect l="l" t="t" r="r" b="b"/>
            <a:pathLst>
              <a:path w="317103" h="299230">
                <a:moveTo>
                  <a:pt x="0" y="0"/>
                </a:moveTo>
                <a:lnTo>
                  <a:pt x="317103" y="0"/>
                </a:lnTo>
                <a:lnTo>
                  <a:pt x="317103" y="299229"/>
                </a:lnTo>
                <a:lnTo>
                  <a:pt x="0" y="29922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33600" y="2705100"/>
            <a:ext cx="1210818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Denmark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 of 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 kWh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236139" y="726850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3800" y="1104900"/>
            <a:ext cx="5461635" cy="73818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2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4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15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09800" y="7124700"/>
            <a:ext cx="1436624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Hungary</a:t>
            </a:r>
            <a:endParaRPr lang="en-US" altLang="zh-CN" sz="48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Type: 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Victron System</a:t>
            </a:r>
            <a:r>
              <a:rPr lang="en-US" altLang="zh-CN" sz="48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shared by a customer</a:t>
            </a:r>
            <a:endParaRPr lang="en-US" altLang="zh-CN" sz="48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endParaRPr lang="en-US" altLang="zh-CN" sz="48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595" y="1181100"/>
            <a:ext cx="3994785" cy="53835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943100"/>
            <a:ext cx="5391150" cy="395097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3785" y="1333500"/>
            <a:ext cx="4171315" cy="55683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4436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43000" y="3162300"/>
            <a:ext cx="2093595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I'm really satisfied with your product</a:t>
            </a:r>
            <a:endParaRPr lang="en-US" altLang="zh-CN" sz="4000" b="1">
              <a:solidFill>
                <a:schemeClr val="accent6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endParaRPr lang="en-US" altLang="zh-CN" sz="44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337628" y="87405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0" y="1790700"/>
            <a:ext cx="6937375" cy="65068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914400" y="3542665"/>
            <a:ext cx="10144760" cy="276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altLang="zh-CN" sz="6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01</a:t>
            </a:r>
            <a:r>
              <a:rPr lang="en-US" altLang="zh-CN" sz="6600" b="1">
                <a:solidFill>
                  <a:schemeClr val="tx1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5400" b="1">
                <a:solidFill>
                  <a:schemeClr val="tx1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Success Stories &amp;      Testimonials of pack</a:t>
            </a:r>
            <a:r>
              <a:rPr lang="en-US" altLang="zh-CN" sz="5400" b="1">
                <a:solidFill>
                  <a:schemeClr val="tx1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</a:t>
            </a:r>
            <a:endParaRPr lang="en-US" altLang="zh-CN" sz="5400" b="1">
              <a:solidFill>
                <a:schemeClr val="tx1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22" name="Group 22"/>
          <p:cNvGrpSpPr/>
          <p:nvPr/>
        </p:nvGrpSpPr>
        <p:grpSpPr>
          <a:xfrm rot="0">
            <a:off x="16711923" y="8825528"/>
            <a:ext cx="1294433" cy="12944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6916233" y="9029838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2" y="0"/>
                </a:lnTo>
                <a:lnTo>
                  <a:pt x="885812" y="885812"/>
                </a:lnTo>
                <a:lnTo>
                  <a:pt x="0" y="8858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8"/>
          <p:cNvGrpSpPr/>
          <p:nvPr/>
        </p:nvGrpSpPr>
        <p:grpSpPr>
          <a:xfrm rot="0">
            <a:off x="302121" y="230758"/>
            <a:ext cx="770761" cy="770761"/>
            <a:chOff x="0" y="0"/>
            <a:chExt cx="812800" cy="812800"/>
          </a:xfrm>
        </p:grpSpPr>
        <p:sp>
          <p:nvSpPr>
            <p:cNvPr id="4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5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2355"/>
                </a:lnSpc>
              </a:p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1790700"/>
            <a:ext cx="7089775" cy="643636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846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62200" y="6286500"/>
            <a:ext cx="1472311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Repeat purchase by Argentine customers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13828" y="85119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0" y="2019300"/>
            <a:ext cx="9025890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608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01495" y="5676900"/>
            <a:ext cx="14723110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Facebook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First cells tested with EBC-A40L show ~ 327AH.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So far very satisfied.One cell tested with the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EBC-A20 even shows 331.80Ah.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337628" y="84357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1333500"/>
            <a:ext cx="10139680" cy="42735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60871" y="40665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62200" y="5676900"/>
            <a:ext cx="1472311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German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Yes, testing is already done with perfect results !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3376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0" y="1714500"/>
            <a:ext cx="12412345" cy="39312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57400" y="3238500"/>
            <a:ext cx="12108180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Everything looks good !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Greece</a:t>
            </a:r>
            <a:endParaRPr lang="en-US" altLang="zh-CN" sz="4000" b="1">
              <a:solidFill>
                <a:schemeClr val="accent6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0" y="2019300"/>
            <a:ext cx="8267700" cy="61899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37071" y="40665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81000" y="2781300"/>
            <a:ext cx="1040955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You have the best products on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the market and care about customers.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3385" y="2095500"/>
            <a:ext cx="6760845" cy="54743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370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400" y="5448300"/>
            <a:ext cx="1659318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German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Gobel is a great ompanylwil definitely recommend you to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others and willprobably order a second batery from you this vear.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383000" y="8724900"/>
            <a:ext cx="1294130" cy="129413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8508"/>
          </a:solidFill>
        </p:spPr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0" y="1638300"/>
            <a:ext cx="9172575" cy="40043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4436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52600" y="2781300"/>
            <a:ext cx="8968105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Holand</a:t>
            </a:r>
            <a:endParaRPr lang="en-US" altLang="en-US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They work very well together</a:t>
            </a:r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！</a:t>
            </a:r>
            <a:endParaRPr lang="en-US" altLang="zh-CN" sz="4000" b="1">
              <a:solidFill>
                <a:schemeClr val="accent6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endParaRPr lang="en-US" altLang="zh-CN" sz="44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647251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3090" y="1590040"/>
            <a:ext cx="5769610" cy="706310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4436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43000" y="2933700"/>
            <a:ext cx="20935950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Australia</a:t>
            </a:r>
            <a:endParaRPr lang="en-US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His installer was veryimpressed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about your batteries</a:t>
            </a:r>
            <a:endParaRPr lang="en-US" altLang="zh-CN" sz="44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3376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0" y="1257300"/>
            <a:ext cx="5107305" cy="72504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4436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43000" y="2933700"/>
            <a:ext cx="20935950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FYl i stopped selling XXX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and focus on Gobelpower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from now on!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5662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0460" y="2171700"/>
            <a:ext cx="6964045" cy="542163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19200" y="6210300"/>
            <a:ext cx="1655635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l recommend Gobel Power to anyone who might be scared of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the complex Chinese market.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5662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0" y="952500"/>
            <a:ext cx="9651365" cy="52273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15607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41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560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28700"/>
            <a:ext cx="8798560" cy="65741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914400" y="3542665"/>
            <a:ext cx="10144760" cy="276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altLang="zh-CN" sz="6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02</a:t>
            </a:r>
            <a:r>
              <a:rPr lang="en-US" altLang="zh-CN" sz="5400" b="1">
                <a:solidFill>
                  <a:schemeClr val="tx1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Success Stories &amp; Testimonials of cells</a:t>
            </a:r>
            <a:endParaRPr lang="en-US" altLang="zh-CN" sz="5400" b="1">
              <a:solidFill>
                <a:schemeClr val="tx1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22" name="Group 22"/>
          <p:cNvGrpSpPr/>
          <p:nvPr/>
        </p:nvGrpSpPr>
        <p:grpSpPr>
          <a:xfrm rot="0">
            <a:off x="16559523" y="8673128"/>
            <a:ext cx="1294433" cy="12944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6763833" y="8877438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2" y="0"/>
                </a:lnTo>
                <a:lnTo>
                  <a:pt x="885812" y="885812"/>
                </a:lnTo>
                <a:lnTo>
                  <a:pt x="0" y="8858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1866900"/>
            <a:ext cx="5617210" cy="710755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5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6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2355"/>
                </a:lnSpc>
              </a:p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8467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05200" y="76581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- Battery System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Hithium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280Ah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6360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8403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19300"/>
            <a:ext cx="9698990" cy="443420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00" y="1181100"/>
            <a:ext cx="3773805" cy="63684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332547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- Battery System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62100"/>
            <a:ext cx="4149725" cy="590359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781300"/>
            <a:ext cx="6319520" cy="359029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343400" y="7734300"/>
            <a:ext cx="1332547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- Battery System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33500"/>
            <a:ext cx="7912100" cy="58337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846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16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208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7251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47900"/>
            <a:ext cx="9309735" cy="46678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0" y="1181100"/>
            <a:ext cx="5172710" cy="647700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90800" y="3086100"/>
            <a:ext cx="890206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: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Battery System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1409700"/>
            <a:ext cx="4583430" cy="72599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4608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38400" y="6057900"/>
            <a:ext cx="64611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from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086100"/>
            <a:ext cx="5453380" cy="291338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2615565"/>
            <a:ext cx="5706745" cy="362902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3"/>
          <p:cNvSpPr txBox="1"/>
          <p:nvPr/>
        </p:nvSpPr>
        <p:spPr>
          <a:xfrm>
            <a:off x="9677400" y="6021070"/>
            <a:ext cx="64611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France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from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400" y="6743700"/>
            <a:ext cx="47599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208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7251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48100"/>
            <a:ext cx="4949825" cy="26250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43100"/>
            <a:ext cx="5695315" cy="451294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0" y="3390900"/>
            <a:ext cx="4662805" cy="301117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13"/>
          <p:cNvSpPr txBox="1"/>
          <p:nvPr/>
        </p:nvSpPr>
        <p:spPr>
          <a:xfrm>
            <a:off x="7239000" y="495300"/>
            <a:ext cx="47599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2649200" y="6591300"/>
            <a:ext cx="47599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Belgium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08471" y="9165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86000" y="7581900"/>
            <a:ext cx="67659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Slovakia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fome Gobel Power</a:t>
            </a:r>
            <a:endParaRPr lang="en-US" altLang="zh-CN" sz="36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636078" y="87494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840389" y="89537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019300"/>
            <a:ext cx="4920615" cy="5835650"/>
          </a:xfrm>
          <a:prstGeom prst="round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2933700"/>
            <a:ext cx="6161405" cy="4549775"/>
          </a:xfrm>
          <a:prstGeom prst="roundRect">
            <a:avLst/>
          </a:prstGeom>
        </p:spPr>
      </p:pic>
      <p:sp>
        <p:nvSpPr>
          <p:cNvPr id="16" name="TextBox 13"/>
          <p:cNvSpPr txBox="1"/>
          <p:nvPr/>
        </p:nvSpPr>
        <p:spPr>
          <a:xfrm>
            <a:off x="9867900" y="7581900"/>
            <a:ext cx="6536690" cy="21824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Ukraine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fome Gobel Power</a:t>
            </a:r>
            <a:endParaRPr lang="en-US" altLang="zh-CN" sz="36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Finland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5598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641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628900"/>
            <a:ext cx="6084570" cy="41382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175" y="2865120"/>
            <a:ext cx="6131560" cy="379730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0212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86000" y="2628900"/>
            <a:ext cx="9631045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400" b="1">
              <a:solidFill>
                <a:schemeClr val="accent6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10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16kWh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home 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Premium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6360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8403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0" y="1028700"/>
            <a:ext cx="4953635" cy="80759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Romania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EVE 314ah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5598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641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257300"/>
            <a:ext cx="5106035" cy="629856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257300"/>
            <a:ext cx="5084445" cy="648652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08471" y="1373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66800" y="6362700"/>
            <a:ext cx="1513205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You and especially thecompany Gobel make the best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impress to me.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4800" y="2247900"/>
            <a:ext cx="11093450" cy="343662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60871" y="34632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0600" y="6057900"/>
            <a:ext cx="1688528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Everything is excellent, and I highly recommend these batteries.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3009900"/>
            <a:ext cx="14229080" cy="26720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37071" y="5355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6400" y="6057900"/>
            <a:ext cx="1688528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Australia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B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atteries were well packaged and took about 6 weeks to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get to Melbourne.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0" y="1562100"/>
            <a:ext cx="9864725" cy="4107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72000" y="4959350"/>
            <a:ext cx="9144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and took about 6 weeks to get to Melbourne</a:t>
            </a:r>
            <a:endParaRPr lang="zh-CN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370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24000" y="6362700"/>
            <a:ext cx="1688528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Batteries arrivede yesterday and theyare in best Conditions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138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0" y="876300"/>
            <a:ext cx="7275195" cy="547179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05000" y="6210300"/>
            <a:ext cx="1688528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G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oods arrived today, looks perfect. Can lorder more ?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138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400" y="1104900"/>
            <a:ext cx="6821805" cy="521398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6468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43000" y="6210300"/>
            <a:ext cx="1615313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The voltage of all the 16 cells are checked with a result o3.288 to     3.293. The max difference is 0.005v, which are very good.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7405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4800" y="1758950"/>
            <a:ext cx="11028680" cy="426847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40881" y="5355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00200" y="2933700"/>
            <a:ext cx="1159256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I'll definitely order from there again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—the prices are excellent.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261428" y="85119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2171700"/>
            <a:ext cx="6564630" cy="501586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370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648200" y="631761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Testing results was good!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138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575" y="1562100"/>
            <a:ext cx="7308850" cy="44996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6400" y="677481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But only heard good things aboutGobel Power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5662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0" y="876300"/>
            <a:ext cx="952373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0212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71800" y="6896100"/>
            <a:ext cx="14451965" cy="25825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400" b="1">
              <a:solidFill>
                <a:schemeClr val="accent6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6 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units of 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4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4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6360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8403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73157" t="-1781" r="-173157" b="1781"/>
          <a:stretch>
            <a:fillRect/>
          </a:stretch>
        </p:blipFill>
        <p:spPr>
          <a:xfrm>
            <a:off x="9982200" y="1257300"/>
            <a:ext cx="3212465" cy="4277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333500"/>
            <a:ext cx="3809365" cy="507365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266825"/>
            <a:ext cx="4367530" cy="5320030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6132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6400" y="662241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I'm also making videos on YouTube to promote Gobel Power.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13828" y="8639631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0" y="2019300"/>
            <a:ext cx="10554335" cy="45123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608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87500" y="6210300"/>
            <a:ext cx="1547050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And yes, last delivery was perfect, came on time, in pretty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good quality.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138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1485900"/>
            <a:ext cx="10580370" cy="459295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608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95400" y="6286500"/>
            <a:ext cx="1507363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South Africa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The cells are in pristine condition. The packaging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was EXCELLENT with each cell in .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337628" y="84357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5008"/>
          <a:stretch>
            <a:fillRect/>
          </a:stretch>
        </p:blipFill>
        <p:spPr>
          <a:xfrm>
            <a:off x="3886200" y="1943100"/>
            <a:ext cx="11822430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37071" y="34632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95400" y="6286500"/>
            <a:ext cx="14875510" cy="322199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Argentina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I think we would be in a position to make this purchase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with you 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1852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5200" y="2552700"/>
            <a:ext cx="11479530" cy="326771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4608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8200" y="3390900"/>
            <a:ext cx="1622361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Hungary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So all in all l am very happy with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the deal and will return for more.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2614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3800" y="1409700"/>
            <a:ext cx="4459605" cy="762762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5370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38400" y="615632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Compared to other merchants, Super Good.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3376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0" y="2217420"/>
            <a:ext cx="12666980" cy="335026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384671" y="34632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86000" y="3924300"/>
            <a:ext cx="1472311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Netherlands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Yes all looks good, thank you !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90028" y="87405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0030" y="1609725"/>
            <a:ext cx="4852670" cy="678243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16295866" y="861720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22694" y="8843593"/>
            <a:ext cx="317103" cy="299230"/>
          </a:xfrm>
          <a:custGeom>
            <a:avLst/>
            <a:gdLst/>
            <a:ahLst/>
            <a:cxnLst/>
            <a:rect l="l" t="t" r="r" b="b"/>
            <a:pathLst>
              <a:path w="317103" h="299230">
                <a:moveTo>
                  <a:pt x="0" y="0"/>
                </a:moveTo>
                <a:lnTo>
                  <a:pt x="317103" y="0"/>
                </a:lnTo>
                <a:lnTo>
                  <a:pt x="317103" y="299229"/>
                </a:lnTo>
                <a:lnTo>
                  <a:pt x="0" y="29922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86000" y="3924300"/>
            <a:ext cx="14723110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Give you a good review as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supplier who is honest and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hasintegrity and trustworthy 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488028" y="587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1400" y="1885950"/>
            <a:ext cx="5502275" cy="623125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0">
            <a:off x="711704" y="8521601"/>
            <a:ext cx="10347436" cy="736699"/>
            <a:chOff x="0" y="0"/>
            <a:chExt cx="2725251" cy="1940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5251" cy="194028"/>
            </a:xfrm>
            <a:custGeom>
              <a:avLst/>
              <a:gdLst/>
              <a:ahLst/>
              <a:cxnLst/>
              <a:rect l="l" t="t" r="r" b="b"/>
              <a:pathLst>
                <a:path w="2725251" h="194028">
                  <a:moveTo>
                    <a:pt x="38158" y="0"/>
                  </a:moveTo>
                  <a:lnTo>
                    <a:pt x="2687093" y="0"/>
                  </a:lnTo>
                  <a:cubicBezTo>
                    <a:pt x="2708167" y="0"/>
                    <a:pt x="2725251" y="17084"/>
                    <a:pt x="2725251" y="38158"/>
                  </a:cubicBezTo>
                  <a:lnTo>
                    <a:pt x="2725251" y="155870"/>
                  </a:lnTo>
                  <a:cubicBezTo>
                    <a:pt x="2725251" y="165990"/>
                    <a:pt x="2721230" y="175695"/>
                    <a:pt x="2714074" y="182851"/>
                  </a:cubicBezTo>
                  <a:cubicBezTo>
                    <a:pt x="2706918" y="190008"/>
                    <a:pt x="2697213" y="194028"/>
                    <a:pt x="2687093" y="194028"/>
                  </a:cubicBezTo>
                  <a:lnTo>
                    <a:pt x="38158" y="194028"/>
                  </a:lnTo>
                  <a:cubicBezTo>
                    <a:pt x="17084" y="194028"/>
                    <a:pt x="0" y="176944"/>
                    <a:pt x="0" y="155870"/>
                  </a:cubicBezTo>
                  <a:lnTo>
                    <a:pt x="0" y="38158"/>
                  </a:lnTo>
                  <a:cubicBezTo>
                    <a:pt x="0" y="17084"/>
                    <a:pt x="17084" y="0"/>
                    <a:pt x="38158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5251" cy="232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961947">
            <a:off x="15075602" y="6645854"/>
            <a:ext cx="915782" cy="9157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59222" y="59222"/>
              <a:ext cx="694356" cy="694356"/>
            </a:xfrm>
            <a:custGeom>
              <a:avLst/>
              <a:gdLst/>
              <a:ahLst/>
              <a:cxnLst/>
              <a:rect l="l" t="t" r="r" b="b"/>
              <a:pathLst>
                <a:path w="694356" h="694356">
                  <a:moveTo>
                    <a:pt x="386506" y="25045"/>
                  </a:moveTo>
                  <a:lnTo>
                    <a:pt x="437166" y="133595"/>
                  </a:lnTo>
                  <a:cubicBezTo>
                    <a:pt x="462570" y="188030"/>
                    <a:pt x="506326" y="231786"/>
                    <a:pt x="560761" y="257190"/>
                  </a:cubicBezTo>
                  <a:lnTo>
                    <a:pt x="669311" y="307850"/>
                  </a:lnTo>
                  <a:cubicBezTo>
                    <a:pt x="684590" y="314981"/>
                    <a:pt x="694356" y="330317"/>
                    <a:pt x="694356" y="347178"/>
                  </a:cubicBezTo>
                  <a:cubicBezTo>
                    <a:pt x="694356" y="364039"/>
                    <a:pt x="684590" y="379375"/>
                    <a:pt x="669311" y="386506"/>
                  </a:cubicBezTo>
                  <a:lnTo>
                    <a:pt x="560761" y="437166"/>
                  </a:lnTo>
                  <a:cubicBezTo>
                    <a:pt x="506326" y="462570"/>
                    <a:pt x="462570" y="506326"/>
                    <a:pt x="437166" y="560761"/>
                  </a:cubicBezTo>
                  <a:lnTo>
                    <a:pt x="386506" y="669311"/>
                  </a:lnTo>
                  <a:cubicBezTo>
                    <a:pt x="379375" y="684590"/>
                    <a:pt x="364039" y="694356"/>
                    <a:pt x="347178" y="694356"/>
                  </a:cubicBezTo>
                  <a:cubicBezTo>
                    <a:pt x="330317" y="694356"/>
                    <a:pt x="314981" y="684590"/>
                    <a:pt x="307850" y="669311"/>
                  </a:cubicBezTo>
                  <a:lnTo>
                    <a:pt x="257190" y="560761"/>
                  </a:lnTo>
                  <a:cubicBezTo>
                    <a:pt x="231786" y="506326"/>
                    <a:pt x="188030" y="462570"/>
                    <a:pt x="133595" y="437166"/>
                  </a:cubicBezTo>
                  <a:lnTo>
                    <a:pt x="25045" y="386506"/>
                  </a:lnTo>
                  <a:cubicBezTo>
                    <a:pt x="9766" y="379375"/>
                    <a:pt x="0" y="364039"/>
                    <a:pt x="0" y="347178"/>
                  </a:cubicBezTo>
                  <a:cubicBezTo>
                    <a:pt x="0" y="330317"/>
                    <a:pt x="9766" y="314981"/>
                    <a:pt x="25045" y="307850"/>
                  </a:cubicBezTo>
                  <a:lnTo>
                    <a:pt x="133595" y="257190"/>
                  </a:lnTo>
                  <a:cubicBezTo>
                    <a:pt x="188030" y="231786"/>
                    <a:pt x="231786" y="188030"/>
                    <a:pt x="257190" y="133595"/>
                  </a:cubicBezTo>
                  <a:lnTo>
                    <a:pt x="307850" y="25045"/>
                  </a:lnTo>
                  <a:cubicBezTo>
                    <a:pt x="314981" y="9766"/>
                    <a:pt x="330317" y="0"/>
                    <a:pt x="347178" y="0"/>
                  </a:cubicBezTo>
                  <a:cubicBezTo>
                    <a:pt x="364039" y="0"/>
                    <a:pt x="379375" y="9766"/>
                    <a:pt x="386506" y="25045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010307" y="8788487"/>
            <a:ext cx="202927" cy="202927"/>
          </a:xfrm>
          <a:custGeom>
            <a:avLst/>
            <a:gdLst/>
            <a:ahLst/>
            <a:cxnLst/>
            <a:rect l="l" t="t" r="r" b="b"/>
            <a:pathLst>
              <a:path w="202927" h="202927">
                <a:moveTo>
                  <a:pt x="0" y="0"/>
                </a:moveTo>
                <a:lnTo>
                  <a:pt x="202928" y="0"/>
                </a:lnTo>
                <a:lnTo>
                  <a:pt x="202928" y="202927"/>
                </a:lnTo>
                <a:lnTo>
                  <a:pt x="0" y="20292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30727" y="8776158"/>
            <a:ext cx="199886" cy="203965"/>
          </a:xfrm>
          <a:custGeom>
            <a:avLst/>
            <a:gdLst/>
            <a:ahLst/>
            <a:cxnLst/>
            <a:rect l="l" t="t" r="r" b="b"/>
            <a:pathLst>
              <a:path w="199886" h="203965">
                <a:moveTo>
                  <a:pt x="0" y="0"/>
                </a:moveTo>
                <a:lnTo>
                  <a:pt x="199886" y="0"/>
                </a:lnTo>
                <a:lnTo>
                  <a:pt x="199886" y="203965"/>
                </a:lnTo>
                <a:lnTo>
                  <a:pt x="0" y="203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2199" y="8788487"/>
            <a:ext cx="139285" cy="177330"/>
          </a:xfrm>
          <a:custGeom>
            <a:avLst/>
            <a:gdLst/>
            <a:ahLst/>
            <a:cxnLst/>
            <a:rect l="l" t="t" r="r" b="b"/>
            <a:pathLst>
              <a:path w="139285" h="177330">
                <a:moveTo>
                  <a:pt x="0" y="0"/>
                </a:moveTo>
                <a:lnTo>
                  <a:pt x="139285" y="0"/>
                </a:lnTo>
                <a:lnTo>
                  <a:pt x="139285" y="177330"/>
                </a:lnTo>
                <a:lnTo>
                  <a:pt x="0" y="177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543817" y="8747717"/>
            <a:ext cx="3866540" cy="27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"/>
              </a:lnSpc>
              <a:spcBef>
                <a:spcPct val="0"/>
              </a:spcBef>
            </a:pPr>
            <a:r>
              <a:rPr lang="en-US" altLang="zh-CN" sz="1550">
                <a:solidFill>
                  <a:srgbClr val="323232"/>
                </a:solidFill>
                <a:latin typeface="Bricolage Grotesque" panose="020B0605040402000204"/>
                <a:ea typeface="Bricolage Grotesque" panose="020B0605040402000204"/>
                <a:cs typeface="Bricolage Grotesque" panose="020B0605040402000204"/>
                <a:sym typeface="Bricolage Grotesque" panose="020B0605040402000204"/>
              </a:rPr>
              <a:t>cs@gobelpower.com</a:t>
            </a:r>
            <a:endParaRPr lang="en-US" sz="1550">
              <a:solidFill>
                <a:srgbClr val="323232"/>
              </a:solidFill>
              <a:latin typeface="Bricolage Grotesque" panose="020B0605040402000204"/>
              <a:ea typeface="Bricolage Grotesque" panose="020B0605040402000204"/>
              <a:cs typeface="Bricolage Grotesque" panose="020B0605040402000204"/>
              <a:sym typeface="Bricolage Grotesque" panose="020B060504040200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1704" y="2305283"/>
            <a:ext cx="7586205" cy="330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5"/>
              </a:lnSpc>
            </a:pPr>
            <a:r>
              <a:rPr lang="en-US" sz="1498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Thank</a:t>
            </a:r>
            <a:endParaRPr lang="en-US" sz="1498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12885"/>
              </a:lnSpc>
            </a:pPr>
            <a:r>
              <a:rPr lang="en-US" sz="1498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You</a:t>
            </a:r>
            <a:r>
              <a:rPr lang="zh-CN" altLang="en-US" sz="14980" b="1">
                <a:solidFill>
                  <a:srgbClr val="323232"/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！</a:t>
            </a:r>
            <a:endParaRPr lang="zh-CN" altLang="en-US" sz="14980" b="1">
              <a:solidFill>
                <a:srgbClr val="323232"/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071969" y="8747717"/>
            <a:ext cx="1987171" cy="27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"/>
              </a:lnSpc>
            </a:pPr>
            <a:r>
              <a:rPr lang="en-US" sz="1550">
                <a:solidFill>
                  <a:srgbClr val="323232"/>
                </a:solidFill>
                <a:latin typeface="Bricolage Grotesque" panose="020B0605040402000204"/>
                <a:ea typeface="Bricolage Grotesque" panose="020B0605040402000204"/>
                <a:cs typeface="Bricolage Grotesque" panose="020B0605040402000204"/>
                <a:sym typeface="Bricolage Grotesque" panose="020B0605040402000204"/>
              </a:rPr>
              <a:t>+86-</a:t>
            </a:r>
            <a:r>
              <a:rPr lang="en-US" altLang="zh-CN" sz="1550">
                <a:solidFill>
                  <a:srgbClr val="323232"/>
                </a:solidFill>
                <a:latin typeface="Bricolage Grotesque" panose="020B0605040402000204"/>
                <a:ea typeface="Bricolage Grotesque" panose="020B0605040402000204"/>
                <a:cs typeface="Bricolage Grotesque" panose="020B0605040402000204"/>
                <a:sym typeface="Bricolage Grotesque" panose="020B0605040402000204"/>
              </a:rPr>
              <a:t>134 8066 9029</a:t>
            </a:r>
            <a:endParaRPr lang="en-US" altLang="zh-CN" sz="1550">
              <a:solidFill>
                <a:srgbClr val="323232"/>
              </a:solidFill>
              <a:latin typeface="Bricolage Grotesque" panose="020B0605040402000204"/>
              <a:ea typeface="Bricolage Grotesque" panose="020B0605040402000204"/>
              <a:cs typeface="Bricolage Grotesque" panose="020B0605040402000204"/>
              <a:sym typeface="Bricolage Grotesque" panose="020B060504040200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59760" y="8747717"/>
            <a:ext cx="2924001" cy="27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"/>
              </a:lnSpc>
            </a:pPr>
            <a:r>
              <a:rPr lang="en-US" altLang="zh-CN" sz="1550">
                <a:solidFill>
                  <a:srgbClr val="323232"/>
                </a:solidFill>
                <a:latin typeface="Bricolage Grotesque" panose="020B0605040402000204"/>
                <a:ea typeface="Bricolage Grotesque" panose="020B0605040402000204"/>
                <a:cs typeface="Bricolage Grotesque" panose="020B0605040402000204"/>
                <a:sym typeface="Bricolage Grotesque" panose="020B0605040402000204"/>
              </a:rPr>
              <a:t>https://www.gobelpower.com/</a:t>
            </a:r>
            <a:endParaRPr lang="en-US" altLang="zh-CN" sz="1550">
              <a:solidFill>
                <a:srgbClr val="323232"/>
              </a:solidFill>
              <a:latin typeface="Bricolage Grotesque" panose="020B0605040402000204"/>
              <a:ea typeface="Bricolage Grotesque" panose="020B0605040402000204"/>
              <a:cs typeface="Bricolage Grotesque" panose="020B0605040402000204"/>
              <a:sym typeface="Bricolage Grotesque" panose="020B0605040402000204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265" y="2476500"/>
            <a:ext cx="9306560" cy="5996305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1"/>
          <p:cNvGrpSpPr/>
          <p:nvPr/>
        </p:nvGrpSpPr>
        <p:grpSpPr>
          <a:xfrm rot="0">
            <a:off x="8349188" y="2380543"/>
            <a:ext cx="1294433" cy="129443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14" name="Freeform 14"/>
          <p:cNvSpPr/>
          <p:nvPr/>
        </p:nvSpPr>
        <p:spPr>
          <a:xfrm>
            <a:off x="8553498" y="2584854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2" y="0"/>
                </a:lnTo>
                <a:lnTo>
                  <a:pt x="885812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15607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05000" y="4000500"/>
            <a:ext cx="994219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0" y="1943100"/>
            <a:ext cx="4695190" cy="623633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75057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562100"/>
            <a:ext cx="4251960" cy="55098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2006600"/>
            <a:ext cx="6915785" cy="506539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0">
            <a:off x="2322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29000" y="75057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Type: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15kWh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packs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324100"/>
            <a:ext cx="6128385" cy="456946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1333500"/>
            <a:ext cx="4232910" cy="566610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5281</Words>
  <Application>WPS 演示</Application>
  <PresentationFormat>On-screen Show (4:3)</PresentationFormat>
  <Paragraphs>261</Paragraphs>
  <Slides>68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77" baseType="lpstr">
      <vt:lpstr>Arial</vt:lpstr>
      <vt:lpstr>宋体</vt:lpstr>
      <vt:lpstr>Wingdings</vt:lpstr>
      <vt:lpstr>Bricolage Grotesque Bold</vt:lpstr>
      <vt:lpstr>Calibri</vt:lpstr>
      <vt:lpstr>微软雅黑</vt:lpstr>
      <vt:lpstr>Arial Unicode MS</vt:lpstr>
      <vt:lpstr>Bricolage Grotesque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White Modern Bold Company Annual Report Presentation</dc:title>
  <dc:creator/>
  <cp:lastModifiedBy>Ferryman</cp:lastModifiedBy>
  <cp:revision>13</cp:revision>
  <dcterms:created xsi:type="dcterms:W3CDTF">2006-08-16T00:00:00Z</dcterms:created>
  <dcterms:modified xsi:type="dcterms:W3CDTF">2025-09-19T09:13:11Z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4ACBBA47EF2E48ECA9A8C1C08C0AFB48_13</vt:lpwstr>
  </property>
  <property fmtid="{D5CDD505-2E9C-101B-9397-08002B2CF9AE}" pid="3" name="KSOProductBuildVer">
    <vt:lpwstr>2052-12.1.0.21915</vt:lpwstr>
  </property>
</Properties>
</file>