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304" r:id="rId4"/>
    <p:sldId id="312" r:id="rId5"/>
    <p:sldId id="310" r:id="rId6"/>
    <p:sldId id="379" r:id="rId7"/>
    <p:sldId id="309" r:id="rId8"/>
    <p:sldId id="380" r:id="rId9"/>
    <p:sldId id="317" r:id="rId10"/>
    <p:sldId id="315" r:id="rId11"/>
    <p:sldId id="319" r:id="rId12"/>
    <p:sldId id="320" r:id="rId13"/>
    <p:sldId id="321" r:id="rId14"/>
    <p:sldId id="381" r:id="rId15"/>
    <p:sldId id="382" r:id="rId16"/>
    <p:sldId id="383" r:id="rId17"/>
    <p:sldId id="385" r:id="rId18"/>
    <p:sldId id="388" r:id="rId19"/>
    <p:sldId id="396" r:id="rId20"/>
    <p:sldId id="398" r:id="rId21"/>
    <p:sldId id="339" r:id="rId22"/>
    <p:sldId id="341" r:id="rId23"/>
    <p:sldId id="342" r:id="rId24"/>
    <p:sldId id="343" r:id="rId25"/>
    <p:sldId id="344" r:id="rId26"/>
    <p:sldId id="345" r:id="rId27"/>
    <p:sldId id="346" r:id="rId28"/>
    <p:sldId id="349" r:id="rId29"/>
    <p:sldId id="348" r:id="rId30"/>
    <p:sldId id="350" r:id="rId31"/>
    <p:sldId id="351" r:id="rId32"/>
    <p:sldId id="352" r:id="rId33"/>
    <p:sldId id="353" r:id="rId34"/>
    <p:sldId id="354" r:id="rId35"/>
    <p:sldId id="355" r:id="rId36"/>
    <p:sldId id="356" r:id="rId37"/>
    <p:sldId id="389" r:id="rId38"/>
    <p:sldId id="397" r:id="rId39"/>
    <p:sldId id="391" r:id="rId40"/>
    <p:sldId id="357" r:id="rId41"/>
    <p:sldId id="390" r:id="rId42"/>
    <p:sldId id="392" r:id="rId43"/>
  </p:sldIdLst>
  <p:sldSz cx="18288000" cy="10287000"/>
  <p:notesSz cx="6858000" cy="9144000"/>
  <p:embeddedFontLst>
    <p:embeddedFont>
      <p:font typeface="Bricolage Grotesque Bold" panose="020B0604020202020204" charset="0"/>
      <p:bold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52" d="100"/>
          <a:sy n="52" d="100"/>
        </p:scale>
        <p:origin x="850" y="62"/>
      </p:cViewPr>
      <p:guideLst>
        <p:guide orient="horz" pos="216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4" descr="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697200" y="190500"/>
            <a:ext cx="2199640" cy="7010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85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95595" y="6663905"/>
            <a:ext cx="770761" cy="77076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736385" y="8831096"/>
            <a:ext cx="4975069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457200" y="1409065"/>
            <a:ext cx="17750790" cy="6334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465"/>
              </a:lnSpc>
              <a:buClrTx/>
              <a:buSzTx/>
              <a:buNone/>
            </a:pPr>
            <a:r>
              <a:rPr lang="en-US" altLang="zh-CN" sz="7200" b="1">
                <a:solidFill>
                  <a:srgbClr val="FFFFFF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Gobel Power </a:t>
            </a:r>
          </a:p>
          <a:p>
            <a:pPr algn="ctr">
              <a:lnSpc>
                <a:spcPts val="16465"/>
              </a:lnSpc>
              <a:buClrTx/>
              <a:buSzTx/>
              <a:buNone/>
            </a:pPr>
            <a:r>
              <a:rPr lang="en-US" altLang="zh-CN" sz="7200" b="1">
                <a:solidFill>
                  <a:srgbClr val="FFFFFF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Success Stories &amp; Testimonials</a:t>
            </a:r>
            <a:r>
              <a:rPr lang="en-US" altLang="zh-CN" sz="6000" b="1">
                <a:solidFill>
                  <a:srgbClr val="FFFFFF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</a:t>
            </a:r>
          </a:p>
          <a:p>
            <a:pPr algn="ctr">
              <a:lnSpc>
                <a:spcPts val="16465"/>
              </a:lnSpc>
              <a:buClrTx/>
              <a:buSzTx/>
              <a:buNone/>
            </a:pPr>
            <a:r>
              <a:rPr lang="en-US" altLang="zh-CN" sz="6000" b="1">
                <a:solidFill>
                  <a:srgbClr val="FFFFFF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— </a:t>
            </a:r>
            <a:r>
              <a:rPr lang="en-US" altLang="zh-CN" sz="4800" b="1">
                <a:solidFill>
                  <a:srgbClr val="FFFFFF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Reliable Lithium Battery Solutions</a:t>
            </a:r>
          </a:p>
        </p:txBody>
      </p:sp>
      <p:sp>
        <p:nvSpPr>
          <p:cNvPr id="7" name="Freeform 7"/>
          <p:cNvSpPr/>
          <p:nvPr/>
        </p:nvSpPr>
        <p:spPr>
          <a:xfrm rot="4326401">
            <a:off x="7449274" y="-2273198"/>
            <a:ext cx="14975430" cy="12945611"/>
          </a:xfrm>
          <a:custGeom>
            <a:avLst/>
            <a:gdLst/>
            <a:ahLst/>
            <a:cxnLst/>
            <a:rect l="l" t="t" r="r" b="b"/>
            <a:pathLst>
              <a:path w="14975430" h="12945611">
                <a:moveTo>
                  <a:pt x="0" y="0"/>
                </a:moveTo>
                <a:lnTo>
                  <a:pt x="14975430" y="0"/>
                </a:lnTo>
                <a:lnTo>
                  <a:pt x="14975430" y="12945611"/>
                </a:lnTo>
                <a:lnTo>
                  <a:pt x="0" y="129456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112787" y="6897611"/>
            <a:ext cx="336376" cy="303350"/>
          </a:xfrm>
          <a:custGeom>
            <a:avLst/>
            <a:gdLst/>
            <a:ahLst/>
            <a:cxnLst/>
            <a:rect l="l" t="t" r="r" b="b"/>
            <a:pathLst>
              <a:path w="336376" h="303350">
                <a:moveTo>
                  <a:pt x="0" y="0"/>
                </a:moveTo>
                <a:lnTo>
                  <a:pt x="336376" y="0"/>
                </a:lnTo>
                <a:lnTo>
                  <a:pt x="336376" y="303350"/>
                </a:lnTo>
                <a:lnTo>
                  <a:pt x="0" y="3033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rcRect t="9370" b="9422"/>
          <a:stretch>
            <a:fillRect/>
          </a:stretch>
        </p:blipFill>
        <p:spPr>
          <a:xfrm>
            <a:off x="16103600" y="0"/>
            <a:ext cx="2184400" cy="990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27874">
            <a:off x="7218978" y="3441031"/>
            <a:ext cx="833395" cy="83339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59160" y="59160"/>
              <a:ext cx="694479" cy="694479"/>
            </a:xfrm>
            <a:custGeom>
              <a:avLst/>
              <a:gdLst/>
              <a:ahLst/>
              <a:cxnLst/>
              <a:rect l="l" t="t" r="r" b="b"/>
              <a:pathLst>
                <a:path w="694479" h="694479">
                  <a:moveTo>
                    <a:pt x="386527" y="25020"/>
                  </a:moveTo>
                  <a:lnTo>
                    <a:pt x="437269" y="133745"/>
                  </a:lnTo>
                  <a:cubicBezTo>
                    <a:pt x="462647" y="188123"/>
                    <a:pt x="506357" y="231833"/>
                    <a:pt x="560735" y="257211"/>
                  </a:cubicBezTo>
                  <a:lnTo>
                    <a:pt x="669460" y="307953"/>
                  </a:lnTo>
                  <a:cubicBezTo>
                    <a:pt x="684724" y="315077"/>
                    <a:pt x="694480" y="330396"/>
                    <a:pt x="694480" y="347240"/>
                  </a:cubicBezTo>
                  <a:cubicBezTo>
                    <a:pt x="694480" y="364084"/>
                    <a:pt x="684724" y="379403"/>
                    <a:pt x="669460" y="386527"/>
                  </a:cubicBezTo>
                  <a:lnTo>
                    <a:pt x="560735" y="437269"/>
                  </a:lnTo>
                  <a:cubicBezTo>
                    <a:pt x="506357" y="462647"/>
                    <a:pt x="462647" y="506357"/>
                    <a:pt x="437269" y="560735"/>
                  </a:cubicBezTo>
                  <a:lnTo>
                    <a:pt x="386527" y="669460"/>
                  </a:lnTo>
                  <a:cubicBezTo>
                    <a:pt x="379403" y="684724"/>
                    <a:pt x="364084" y="694480"/>
                    <a:pt x="347240" y="694480"/>
                  </a:cubicBezTo>
                  <a:cubicBezTo>
                    <a:pt x="330396" y="694480"/>
                    <a:pt x="315077" y="684724"/>
                    <a:pt x="307953" y="669460"/>
                  </a:cubicBezTo>
                  <a:lnTo>
                    <a:pt x="257211" y="560735"/>
                  </a:lnTo>
                  <a:cubicBezTo>
                    <a:pt x="231833" y="506357"/>
                    <a:pt x="188123" y="462647"/>
                    <a:pt x="133745" y="437269"/>
                  </a:cubicBezTo>
                  <a:lnTo>
                    <a:pt x="25020" y="386527"/>
                  </a:lnTo>
                  <a:cubicBezTo>
                    <a:pt x="9756" y="379403"/>
                    <a:pt x="0" y="364084"/>
                    <a:pt x="0" y="347240"/>
                  </a:cubicBezTo>
                  <a:cubicBezTo>
                    <a:pt x="0" y="330396"/>
                    <a:pt x="9756" y="315077"/>
                    <a:pt x="25020" y="307953"/>
                  </a:cubicBezTo>
                  <a:lnTo>
                    <a:pt x="133745" y="257211"/>
                  </a:lnTo>
                  <a:cubicBezTo>
                    <a:pt x="188123" y="231833"/>
                    <a:pt x="231833" y="188123"/>
                    <a:pt x="257211" y="133745"/>
                  </a:cubicBezTo>
                  <a:lnTo>
                    <a:pt x="307953" y="25020"/>
                  </a:lnTo>
                  <a:cubicBezTo>
                    <a:pt x="315077" y="9756"/>
                    <a:pt x="330396" y="0"/>
                    <a:pt x="347240" y="0"/>
                  </a:cubicBezTo>
                  <a:cubicBezTo>
                    <a:pt x="364084" y="0"/>
                    <a:pt x="379403" y="9756"/>
                    <a:pt x="386527" y="25020"/>
                  </a:cubicBezTo>
                  <a:close/>
                </a:path>
              </a:pathLst>
            </a:custGeom>
            <a:solidFill>
              <a:srgbClr val="32323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08471" y="3069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14400" y="6743700"/>
            <a:ext cx="4759960" cy="1076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2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36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German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6407478" y="85208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6611789" y="87251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848100"/>
            <a:ext cx="4949825" cy="262509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1943100"/>
            <a:ext cx="5695315" cy="4512945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49200" y="3390900"/>
            <a:ext cx="4662805" cy="301117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13"/>
          <p:cNvSpPr txBox="1"/>
          <p:nvPr/>
        </p:nvSpPr>
        <p:spPr>
          <a:xfrm>
            <a:off x="7239000" y="495300"/>
            <a:ext cx="4759960" cy="1076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2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36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Austria</a:t>
            </a:r>
          </a:p>
        </p:txBody>
      </p:sp>
      <p:sp>
        <p:nvSpPr>
          <p:cNvPr id="23" name="TextBox 13"/>
          <p:cNvSpPr txBox="1"/>
          <p:nvPr/>
        </p:nvSpPr>
        <p:spPr>
          <a:xfrm>
            <a:off x="12649200" y="6591300"/>
            <a:ext cx="4759960" cy="1076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2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36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Belgium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27874">
            <a:off x="7218978" y="3441031"/>
            <a:ext cx="833395" cy="83339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59160" y="59160"/>
              <a:ext cx="694479" cy="694479"/>
            </a:xfrm>
            <a:custGeom>
              <a:avLst/>
              <a:gdLst/>
              <a:ahLst/>
              <a:cxnLst/>
              <a:rect l="l" t="t" r="r" b="b"/>
              <a:pathLst>
                <a:path w="694479" h="694479">
                  <a:moveTo>
                    <a:pt x="386527" y="25020"/>
                  </a:moveTo>
                  <a:lnTo>
                    <a:pt x="437269" y="133745"/>
                  </a:lnTo>
                  <a:cubicBezTo>
                    <a:pt x="462647" y="188123"/>
                    <a:pt x="506357" y="231833"/>
                    <a:pt x="560735" y="257211"/>
                  </a:cubicBezTo>
                  <a:lnTo>
                    <a:pt x="669460" y="307953"/>
                  </a:lnTo>
                  <a:cubicBezTo>
                    <a:pt x="684724" y="315077"/>
                    <a:pt x="694480" y="330396"/>
                    <a:pt x="694480" y="347240"/>
                  </a:cubicBezTo>
                  <a:cubicBezTo>
                    <a:pt x="694480" y="364084"/>
                    <a:pt x="684724" y="379403"/>
                    <a:pt x="669460" y="386527"/>
                  </a:cubicBezTo>
                  <a:lnTo>
                    <a:pt x="560735" y="437269"/>
                  </a:lnTo>
                  <a:cubicBezTo>
                    <a:pt x="506357" y="462647"/>
                    <a:pt x="462647" y="506357"/>
                    <a:pt x="437269" y="560735"/>
                  </a:cubicBezTo>
                  <a:lnTo>
                    <a:pt x="386527" y="669460"/>
                  </a:lnTo>
                  <a:cubicBezTo>
                    <a:pt x="379403" y="684724"/>
                    <a:pt x="364084" y="694480"/>
                    <a:pt x="347240" y="694480"/>
                  </a:cubicBezTo>
                  <a:cubicBezTo>
                    <a:pt x="330396" y="694480"/>
                    <a:pt x="315077" y="684724"/>
                    <a:pt x="307953" y="669460"/>
                  </a:cubicBezTo>
                  <a:lnTo>
                    <a:pt x="257211" y="560735"/>
                  </a:lnTo>
                  <a:cubicBezTo>
                    <a:pt x="231833" y="506357"/>
                    <a:pt x="188123" y="462647"/>
                    <a:pt x="133745" y="437269"/>
                  </a:cubicBezTo>
                  <a:lnTo>
                    <a:pt x="25020" y="386527"/>
                  </a:lnTo>
                  <a:cubicBezTo>
                    <a:pt x="9756" y="379403"/>
                    <a:pt x="0" y="364084"/>
                    <a:pt x="0" y="347240"/>
                  </a:cubicBezTo>
                  <a:cubicBezTo>
                    <a:pt x="0" y="330396"/>
                    <a:pt x="9756" y="315077"/>
                    <a:pt x="25020" y="307953"/>
                  </a:cubicBezTo>
                  <a:lnTo>
                    <a:pt x="133745" y="257211"/>
                  </a:lnTo>
                  <a:cubicBezTo>
                    <a:pt x="188123" y="231833"/>
                    <a:pt x="231833" y="188123"/>
                    <a:pt x="257211" y="133745"/>
                  </a:cubicBezTo>
                  <a:lnTo>
                    <a:pt x="307953" y="25020"/>
                  </a:lnTo>
                  <a:cubicBezTo>
                    <a:pt x="315077" y="9756"/>
                    <a:pt x="330396" y="0"/>
                    <a:pt x="347240" y="0"/>
                  </a:cubicBezTo>
                  <a:cubicBezTo>
                    <a:pt x="364084" y="0"/>
                    <a:pt x="379403" y="9756"/>
                    <a:pt x="386527" y="25020"/>
                  </a:cubicBezTo>
                  <a:close/>
                </a:path>
              </a:pathLst>
            </a:custGeom>
            <a:solidFill>
              <a:srgbClr val="32323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08471" y="9165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286000" y="7581900"/>
            <a:ext cx="6765925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2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36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Slovakia</a:t>
            </a:r>
          </a:p>
          <a:p>
            <a:pPr algn="l">
              <a:lnSpc>
                <a:spcPts val="8400"/>
              </a:lnSpc>
            </a:pPr>
            <a:r>
              <a:rPr lang="zh-CN" altLang="en-US" sz="32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32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The </a:t>
            </a:r>
            <a:r>
              <a:rPr lang="en-US" altLang="zh-CN" sz="36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cells</a:t>
            </a:r>
            <a:r>
              <a:rPr lang="en-US" altLang="zh-CN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fome Gobel Power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6636078" y="87494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6840389" y="89537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2019300"/>
            <a:ext cx="4920615" cy="5835650"/>
          </a:xfrm>
          <a:prstGeom prst="round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9800" y="2933700"/>
            <a:ext cx="6161405" cy="4549775"/>
          </a:xfrm>
          <a:prstGeom prst="roundRect">
            <a:avLst/>
          </a:prstGeom>
        </p:spPr>
      </p:pic>
      <p:sp>
        <p:nvSpPr>
          <p:cNvPr id="16" name="TextBox 13"/>
          <p:cNvSpPr txBox="1"/>
          <p:nvPr/>
        </p:nvSpPr>
        <p:spPr>
          <a:xfrm>
            <a:off x="9867900" y="7581900"/>
            <a:ext cx="6536690" cy="218249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2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36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Ukraine</a:t>
            </a:r>
          </a:p>
          <a:p>
            <a:pPr algn="l">
              <a:lnSpc>
                <a:spcPts val="8400"/>
              </a:lnSpc>
            </a:pPr>
            <a:r>
              <a:rPr lang="zh-CN" altLang="en-US" sz="32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32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The </a:t>
            </a:r>
            <a:r>
              <a:rPr lang="en-US" altLang="zh-CN" sz="36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cells</a:t>
            </a:r>
            <a:r>
              <a:rPr lang="en-US" altLang="zh-CN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fome Gobel Power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27874">
            <a:off x="7218978" y="3441031"/>
            <a:ext cx="833395" cy="83339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59160" y="59160"/>
              <a:ext cx="694479" cy="694479"/>
            </a:xfrm>
            <a:custGeom>
              <a:avLst/>
              <a:gdLst/>
              <a:ahLst/>
              <a:cxnLst/>
              <a:rect l="l" t="t" r="r" b="b"/>
              <a:pathLst>
                <a:path w="694479" h="694479">
                  <a:moveTo>
                    <a:pt x="386527" y="25020"/>
                  </a:moveTo>
                  <a:lnTo>
                    <a:pt x="437269" y="133745"/>
                  </a:lnTo>
                  <a:cubicBezTo>
                    <a:pt x="462647" y="188123"/>
                    <a:pt x="506357" y="231833"/>
                    <a:pt x="560735" y="257211"/>
                  </a:cubicBezTo>
                  <a:lnTo>
                    <a:pt x="669460" y="307953"/>
                  </a:lnTo>
                  <a:cubicBezTo>
                    <a:pt x="684724" y="315077"/>
                    <a:pt x="694480" y="330396"/>
                    <a:pt x="694480" y="347240"/>
                  </a:cubicBezTo>
                  <a:cubicBezTo>
                    <a:pt x="694480" y="364084"/>
                    <a:pt x="684724" y="379403"/>
                    <a:pt x="669460" y="386527"/>
                  </a:cubicBezTo>
                  <a:lnTo>
                    <a:pt x="560735" y="437269"/>
                  </a:lnTo>
                  <a:cubicBezTo>
                    <a:pt x="506357" y="462647"/>
                    <a:pt x="462647" y="506357"/>
                    <a:pt x="437269" y="560735"/>
                  </a:cubicBezTo>
                  <a:lnTo>
                    <a:pt x="386527" y="669460"/>
                  </a:lnTo>
                  <a:cubicBezTo>
                    <a:pt x="379403" y="684724"/>
                    <a:pt x="364084" y="694480"/>
                    <a:pt x="347240" y="694480"/>
                  </a:cubicBezTo>
                  <a:cubicBezTo>
                    <a:pt x="330396" y="694480"/>
                    <a:pt x="315077" y="684724"/>
                    <a:pt x="307953" y="669460"/>
                  </a:cubicBezTo>
                  <a:lnTo>
                    <a:pt x="257211" y="560735"/>
                  </a:lnTo>
                  <a:cubicBezTo>
                    <a:pt x="231833" y="506357"/>
                    <a:pt x="188123" y="462647"/>
                    <a:pt x="133745" y="437269"/>
                  </a:cubicBezTo>
                  <a:lnTo>
                    <a:pt x="25020" y="386527"/>
                  </a:lnTo>
                  <a:cubicBezTo>
                    <a:pt x="9756" y="379403"/>
                    <a:pt x="0" y="364084"/>
                    <a:pt x="0" y="347240"/>
                  </a:cubicBezTo>
                  <a:cubicBezTo>
                    <a:pt x="0" y="330396"/>
                    <a:pt x="9756" y="315077"/>
                    <a:pt x="25020" y="307953"/>
                  </a:cubicBezTo>
                  <a:lnTo>
                    <a:pt x="133745" y="257211"/>
                  </a:lnTo>
                  <a:cubicBezTo>
                    <a:pt x="188123" y="231833"/>
                    <a:pt x="231833" y="188123"/>
                    <a:pt x="257211" y="133745"/>
                  </a:cubicBezTo>
                  <a:lnTo>
                    <a:pt x="307953" y="25020"/>
                  </a:lnTo>
                  <a:cubicBezTo>
                    <a:pt x="315077" y="9756"/>
                    <a:pt x="330396" y="0"/>
                    <a:pt x="347240" y="0"/>
                  </a:cubicBezTo>
                  <a:cubicBezTo>
                    <a:pt x="364084" y="0"/>
                    <a:pt x="379403" y="9756"/>
                    <a:pt x="386527" y="25020"/>
                  </a:cubicBezTo>
                  <a:close/>
                </a:path>
              </a:pathLst>
            </a:custGeom>
            <a:solidFill>
              <a:srgbClr val="32323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4671" y="3831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404745" y="7734300"/>
            <a:ext cx="12108180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Finland</a:t>
            </a:r>
          </a:p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The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cells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battery from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Gobel Power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6559878" y="86732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6764189" y="88775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2628900"/>
            <a:ext cx="6084570" cy="413829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5175" y="2865120"/>
            <a:ext cx="6131560" cy="3797300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27874">
            <a:off x="7218978" y="3441031"/>
            <a:ext cx="833395" cy="83339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59160" y="59160"/>
              <a:ext cx="694479" cy="694479"/>
            </a:xfrm>
            <a:custGeom>
              <a:avLst/>
              <a:gdLst/>
              <a:ahLst/>
              <a:cxnLst/>
              <a:rect l="l" t="t" r="r" b="b"/>
              <a:pathLst>
                <a:path w="694479" h="694479">
                  <a:moveTo>
                    <a:pt x="386527" y="25020"/>
                  </a:moveTo>
                  <a:lnTo>
                    <a:pt x="437269" y="133745"/>
                  </a:lnTo>
                  <a:cubicBezTo>
                    <a:pt x="462647" y="188123"/>
                    <a:pt x="506357" y="231833"/>
                    <a:pt x="560735" y="257211"/>
                  </a:cubicBezTo>
                  <a:lnTo>
                    <a:pt x="669460" y="307953"/>
                  </a:lnTo>
                  <a:cubicBezTo>
                    <a:pt x="684724" y="315077"/>
                    <a:pt x="694480" y="330396"/>
                    <a:pt x="694480" y="347240"/>
                  </a:cubicBezTo>
                  <a:cubicBezTo>
                    <a:pt x="694480" y="364084"/>
                    <a:pt x="684724" y="379403"/>
                    <a:pt x="669460" y="386527"/>
                  </a:cubicBezTo>
                  <a:lnTo>
                    <a:pt x="560735" y="437269"/>
                  </a:lnTo>
                  <a:cubicBezTo>
                    <a:pt x="506357" y="462647"/>
                    <a:pt x="462647" y="506357"/>
                    <a:pt x="437269" y="560735"/>
                  </a:cubicBezTo>
                  <a:lnTo>
                    <a:pt x="386527" y="669460"/>
                  </a:lnTo>
                  <a:cubicBezTo>
                    <a:pt x="379403" y="684724"/>
                    <a:pt x="364084" y="694480"/>
                    <a:pt x="347240" y="694480"/>
                  </a:cubicBezTo>
                  <a:cubicBezTo>
                    <a:pt x="330396" y="694480"/>
                    <a:pt x="315077" y="684724"/>
                    <a:pt x="307953" y="669460"/>
                  </a:cubicBezTo>
                  <a:lnTo>
                    <a:pt x="257211" y="560735"/>
                  </a:lnTo>
                  <a:cubicBezTo>
                    <a:pt x="231833" y="506357"/>
                    <a:pt x="188123" y="462647"/>
                    <a:pt x="133745" y="437269"/>
                  </a:cubicBezTo>
                  <a:lnTo>
                    <a:pt x="25020" y="386527"/>
                  </a:lnTo>
                  <a:cubicBezTo>
                    <a:pt x="9756" y="379403"/>
                    <a:pt x="0" y="364084"/>
                    <a:pt x="0" y="347240"/>
                  </a:cubicBezTo>
                  <a:cubicBezTo>
                    <a:pt x="0" y="330396"/>
                    <a:pt x="9756" y="315077"/>
                    <a:pt x="25020" y="307953"/>
                  </a:cubicBezTo>
                  <a:lnTo>
                    <a:pt x="133745" y="257211"/>
                  </a:lnTo>
                  <a:cubicBezTo>
                    <a:pt x="188123" y="231833"/>
                    <a:pt x="231833" y="188123"/>
                    <a:pt x="257211" y="133745"/>
                  </a:cubicBezTo>
                  <a:lnTo>
                    <a:pt x="307953" y="25020"/>
                  </a:lnTo>
                  <a:cubicBezTo>
                    <a:pt x="315077" y="9756"/>
                    <a:pt x="330396" y="0"/>
                    <a:pt x="347240" y="0"/>
                  </a:cubicBezTo>
                  <a:cubicBezTo>
                    <a:pt x="364084" y="0"/>
                    <a:pt x="379403" y="9756"/>
                    <a:pt x="386527" y="25020"/>
                  </a:cubicBezTo>
                  <a:close/>
                </a:path>
              </a:pathLst>
            </a:custGeom>
            <a:solidFill>
              <a:srgbClr val="32323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4671" y="3831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404745" y="7734300"/>
            <a:ext cx="12108180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</a:t>
            </a:r>
            <a:r>
              <a:rPr lang="en-US" altLang="zh-CN" sz="44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Romania</a:t>
            </a:r>
          </a:p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The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EVE 314ah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cells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battery from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Gobel Power</a:t>
            </a:r>
            <a:endParaRPr lang="en-US" altLang="zh-CN" sz="4000" b="1">
              <a:solidFill>
                <a:srgbClr val="323232"/>
              </a:solidFill>
              <a:latin typeface="Bricolage Grotesque Bold" panose="020B0605040402000204"/>
              <a:ea typeface="Bricolage Grotesque Bold" panose="020B0605040402000204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16559878" y="85970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6764189" y="88013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1257300"/>
            <a:ext cx="5106035" cy="629856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0" y="1257300"/>
            <a:ext cx="5084445" cy="6486525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312281" y="37934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581400" y="6972300"/>
            <a:ext cx="11807825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Portugal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Customer :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   EVE 314AH Cells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supplied by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Gobel Power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6483678" y="85970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6687989" y="88013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952500"/>
            <a:ext cx="8024495" cy="550672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312281" y="37934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581400" y="6972300"/>
            <a:ext cx="11807825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Romania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Customer :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   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The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cells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battery from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Gobel Power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6483678" y="85970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6687989" y="88013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2" name="图片 1" descr="C:/Users/Administrator/Desktop/图片1.png图片1"/>
          <p:cNvPicPr>
            <a:picLocks noChangeAspect="1"/>
          </p:cNvPicPr>
          <p:nvPr/>
        </p:nvPicPr>
        <p:blipFill>
          <a:blip r:embed="rId4"/>
          <a:srcRect t="24270" b="24270"/>
          <a:stretch>
            <a:fillRect/>
          </a:stretch>
        </p:blipFill>
        <p:spPr>
          <a:xfrm>
            <a:off x="3200400" y="379095"/>
            <a:ext cx="4790440" cy="328739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C:/Users/Administrator/Desktop/图片2.png图片2"/>
          <p:cNvPicPr>
            <a:picLocks noChangeAspect="1"/>
          </p:cNvPicPr>
          <p:nvPr/>
        </p:nvPicPr>
        <p:blipFill>
          <a:blip r:embed="rId5"/>
          <a:srcRect t="24271" b="24271"/>
          <a:stretch>
            <a:fillRect/>
          </a:stretch>
        </p:blipFill>
        <p:spPr>
          <a:xfrm>
            <a:off x="9368790" y="379095"/>
            <a:ext cx="4790440" cy="328739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 descr="C:/Users/Administrator/Desktop/图片3.png图片3"/>
          <p:cNvPicPr>
            <a:picLocks noChangeAspect="1"/>
          </p:cNvPicPr>
          <p:nvPr/>
        </p:nvPicPr>
        <p:blipFill>
          <a:blip r:embed="rId6"/>
          <a:srcRect t="24271" b="24271"/>
          <a:stretch>
            <a:fillRect/>
          </a:stretch>
        </p:blipFill>
        <p:spPr>
          <a:xfrm>
            <a:off x="3276600" y="3848100"/>
            <a:ext cx="4790440" cy="328739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C:/Users/Administrator/Desktop/图片4.png图片4"/>
          <p:cNvPicPr>
            <a:picLocks noChangeAspect="1"/>
          </p:cNvPicPr>
          <p:nvPr/>
        </p:nvPicPr>
        <p:blipFill>
          <a:blip r:embed="rId7"/>
          <a:srcRect t="24271" b="24271"/>
          <a:stretch>
            <a:fillRect/>
          </a:stretch>
        </p:blipFill>
        <p:spPr>
          <a:xfrm>
            <a:off x="9368790" y="3924300"/>
            <a:ext cx="4790440" cy="328739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312281" y="37934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505200" y="6896100"/>
            <a:ext cx="11807825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Australia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Customer :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   The Cells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supplied by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Gobel Power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6483678" y="85970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6687989" y="88013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2" name="图片 1" descr="C:/Users/Administrator/Desktop/图片5.png图片5"/>
          <p:cNvPicPr>
            <a:picLocks noChangeAspect="1"/>
          </p:cNvPicPr>
          <p:nvPr/>
        </p:nvPicPr>
        <p:blipFill>
          <a:blip r:embed="rId4"/>
          <a:srcRect t="24270" b="24270"/>
          <a:stretch>
            <a:fillRect/>
          </a:stretch>
        </p:blipFill>
        <p:spPr>
          <a:xfrm>
            <a:off x="1981200" y="1104900"/>
            <a:ext cx="7497445" cy="514540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图片18"/>
          <p:cNvPicPr>
            <a:picLocks noChangeAspect="1"/>
          </p:cNvPicPr>
          <p:nvPr/>
        </p:nvPicPr>
        <p:blipFill>
          <a:blip r:embed="rId5"/>
          <a:srcRect t="637" r="1604"/>
          <a:stretch>
            <a:fillRect/>
          </a:stretch>
        </p:blipFill>
        <p:spPr>
          <a:xfrm>
            <a:off x="10668000" y="571500"/>
            <a:ext cx="3159125" cy="6693535"/>
          </a:xfrm>
          <a:prstGeom prst="round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312281" y="37934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581400" y="6972300"/>
            <a:ext cx="11807825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Romania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Customer :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   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The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cells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battery from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Gobel Power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6483678" y="85970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6687989" y="88013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2" name="图片 1" descr="C:/Users/Administrator/Desktop/图片6.png图片6"/>
          <p:cNvPicPr>
            <a:picLocks noChangeAspect="1"/>
          </p:cNvPicPr>
          <p:nvPr/>
        </p:nvPicPr>
        <p:blipFill>
          <a:blip r:embed="rId4"/>
          <a:srcRect t="32471" b="16065"/>
          <a:stretch>
            <a:fillRect/>
          </a:stretch>
        </p:blipFill>
        <p:spPr>
          <a:xfrm>
            <a:off x="2895600" y="1149985"/>
            <a:ext cx="7919085" cy="543433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图片19"/>
          <p:cNvPicPr>
            <a:picLocks noChangeAspect="1"/>
          </p:cNvPicPr>
          <p:nvPr/>
        </p:nvPicPr>
        <p:blipFill>
          <a:blip r:embed="rId5"/>
          <a:srcRect t="5147" r="3038"/>
          <a:stretch>
            <a:fillRect/>
          </a:stretch>
        </p:blipFill>
        <p:spPr>
          <a:xfrm>
            <a:off x="11670665" y="1943100"/>
            <a:ext cx="4864735" cy="4213225"/>
          </a:xfrm>
          <a:prstGeom prst="round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312281" y="37934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581400" y="6972300"/>
            <a:ext cx="11807825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Romania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Customer :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   EVE 280AH Cells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supplied by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Gobel Power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6483678" y="85970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6687989" y="88013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2" name="图片 1" descr="C:/Users/Administrator/Desktop/图片7.png图片7"/>
          <p:cNvPicPr>
            <a:picLocks noChangeAspect="1"/>
          </p:cNvPicPr>
          <p:nvPr/>
        </p:nvPicPr>
        <p:blipFill>
          <a:blip r:embed="rId4"/>
          <a:srcRect l="9021" r="9021"/>
          <a:stretch>
            <a:fillRect/>
          </a:stretch>
        </p:blipFill>
        <p:spPr>
          <a:xfrm>
            <a:off x="5943600" y="114300"/>
            <a:ext cx="4790440" cy="328739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 descr="C:/Users/Administrator/Desktop/图片9.png图片9"/>
          <p:cNvPicPr>
            <a:picLocks noChangeAspect="1"/>
          </p:cNvPicPr>
          <p:nvPr/>
        </p:nvPicPr>
        <p:blipFill>
          <a:blip r:embed="rId5"/>
          <a:srcRect l="3181" t="34590" r="-3181" b="13952"/>
          <a:stretch>
            <a:fillRect/>
          </a:stretch>
        </p:blipFill>
        <p:spPr>
          <a:xfrm>
            <a:off x="1371600" y="2552700"/>
            <a:ext cx="4377690" cy="300418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C:/Users/Administrator/Desktop/图片10.png图片10"/>
          <p:cNvPicPr>
            <a:picLocks noChangeAspect="1"/>
          </p:cNvPicPr>
          <p:nvPr/>
        </p:nvPicPr>
        <p:blipFill>
          <a:blip r:embed="rId6"/>
          <a:srcRect t="4255" b="4255"/>
          <a:stretch>
            <a:fillRect/>
          </a:stretch>
        </p:blipFill>
        <p:spPr>
          <a:xfrm>
            <a:off x="6172200" y="3848100"/>
            <a:ext cx="4790440" cy="328739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图片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495300"/>
            <a:ext cx="2860040" cy="6201410"/>
          </a:xfrm>
          <a:prstGeom prst="round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27874">
            <a:off x="7218978" y="3441031"/>
            <a:ext cx="833395" cy="83339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59160" y="59160"/>
              <a:ext cx="694479" cy="694479"/>
            </a:xfrm>
            <a:custGeom>
              <a:avLst/>
              <a:gdLst/>
              <a:ahLst/>
              <a:cxnLst/>
              <a:rect l="l" t="t" r="r" b="b"/>
              <a:pathLst>
                <a:path w="694479" h="694479">
                  <a:moveTo>
                    <a:pt x="386527" y="25020"/>
                  </a:moveTo>
                  <a:lnTo>
                    <a:pt x="437269" y="133745"/>
                  </a:lnTo>
                  <a:cubicBezTo>
                    <a:pt x="462647" y="188123"/>
                    <a:pt x="506357" y="231833"/>
                    <a:pt x="560735" y="257211"/>
                  </a:cubicBezTo>
                  <a:lnTo>
                    <a:pt x="669460" y="307953"/>
                  </a:lnTo>
                  <a:cubicBezTo>
                    <a:pt x="684724" y="315077"/>
                    <a:pt x="694480" y="330396"/>
                    <a:pt x="694480" y="347240"/>
                  </a:cubicBezTo>
                  <a:cubicBezTo>
                    <a:pt x="694480" y="364084"/>
                    <a:pt x="684724" y="379403"/>
                    <a:pt x="669460" y="386527"/>
                  </a:cubicBezTo>
                  <a:lnTo>
                    <a:pt x="560735" y="437269"/>
                  </a:lnTo>
                  <a:cubicBezTo>
                    <a:pt x="506357" y="462647"/>
                    <a:pt x="462647" y="506357"/>
                    <a:pt x="437269" y="560735"/>
                  </a:cubicBezTo>
                  <a:lnTo>
                    <a:pt x="386527" y="669460"/>
                  </a:lnTo>
                  <a:cubicBezTo>
                    <a:pt x="379403" y="684724"/>
                    <a:pt x="364084" y="694480"/>
                    <a:pt x="347240" y="694480"/>
                  </a:cubicBezTo>
                  <a:cubicBezTo>
                    <a:pt x="330396" y="694480"/>
                    <a:pt x="315077" y="684724"/>
                    <a:pt x="307953" y="669460"/>
                  </a:cubicBezTo>
                  <a:lnTo>
                    <a:pt x="257211" y="560735"/>
                  </a:lnTo>
                  <a:cubicBezTo>
                    <a:pt x="231833" y="506357"/>
                    <a:pt x="188123" y="462647"/>
                    <a:pt x="133745" y="437269"/>
                  </a:cubicBezTo>
                  <a:lnTo>
                    <a:pt x="25020" y="386527"/>
                  </a:lnTo>
                  <a:cubicBezTo>
                    <a:pt x="9756" y="379403"/>
                    <a:pt x="0" y="364084"/>
                    <a:pt x="0" y="347240"/>
                  </a:cubicBezTo>
                  <a:cubicBezTo>
                    <a:pt x="0" y="330396"/>
                    <a:pt x="9756" y="315077"/>
                    <a:pt x="25020" y="307953"/>
                  </a:cubicBezTo>
                  <a:lnTo>
                    <a:pt x="133745" y="257211"/>
                  </a:lnTo>
                  <a:cubicBezTo>
                    <a:pt x="188123" y="231833"/>
                    <a:pt x="231833" y="188123"/>
                    <a:pt x="257211" y="133745"/>
                  </a:cubicBezTo>
                  <a:lnTo>
                    <a:pt x="307953" y="25020"/>
                  </a:lnTo>
                  <a:cubicBezTo>
                    <a:pt x="315077" y="9756"/>
                    <a:pt x="330396" y="0"/>
                    <a:pt x="347240" y="0"/>
                  </a:cubicBezTo>
                  <a:cubicBezTo>
                    <a:pt x="364084" y="0"/>
                    <a:pt x="379403" y="9756"/>
                    <a:pt x="386527" y="25020"/>
                  </a:cubicBezTo>
                  <a:close/>
                </a:path>
              </a:pathLst>
            </a:custGeom>
            <a:solidFill>
              <a:srgbClr val="32323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4671" y="3831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404745" y="7734300"/>
            <a:ext cx="12108180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Finland</a:t>
            </a:r>
          </a:p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The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cells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battery from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Gobel Power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6559878" y="86732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6764189" y="88775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2" name="图片 1" descr="微信图片_20251201110158_80_1"/>
          <p:cNvPicPr>
            <a:picLocks noChangeAspect="1"/>
          </p:cNvPicPr>
          <p:nvPr/>
        </p:nvPicPr>
        <p:blipFill>
          <a:blip r:embed="rId4"/>
          <a:srcRect t="22432" r="4527" b="22012"/>
          <a:stretch>
            <a:fillRect/>
          </a:stretch>
        </p:blipFill>
        <p:spPr>
          <a:xfrm>
            <a:off x="3657600" y="1638300"/>
            <a:ext cx="4419600" cy="5715000"/>
          </a:xfrm>
          <a:prstGeom prst="roundRect">
            <a:avLst/>
          </a:prstGeom>
        </p:spPr>
      </p:pic>
      <p:pic>
        <p:nvPicPr>
          <p:cNvPr id="3" name="图片 2" descr="微信图片_20251201110157_79_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200" y="2095500"/>
            <a:ext cx="5648325" cy="4948555"/>
          </a:xfrm>
          <a:prstGeom prst="round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6483307" y="8597052"/>
            <a:ext cx="1294433" cy="129443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438400" y="3162300"/>
            <a:ext cx="12668885" cy="1628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05"/>
              </a:lnSpc>
            </a:pPr>
            <a:r>
              <a:rPr lang="en-US" sz="12835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Content Index</a:t>
            </a:r>
          </a:p>
        </p:txBody>
      </p:sp>
      <p:sp>
        <p:nvSpPr>
          <p:cNvPr id="13" name="Freeform 13"/>
          <p:cNvSpPr/>
          <p:nvPr/>
        </p:nvSpPr>
        <p:spPr>
          <a:xfrm>
            <a:off x="381000" y="342900"/>
            <a:ext cx="770890" cy="77089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F8508"/>
          </a:solidFill>
        </p:spPr>
      </p:sp>
      <p:sp>
        <p:nvSpPr>
          <p:cNvPr id="16" name="TextBox 16"/>
          <p:cNvSpPr txBox="1"/>
          <p:nvPr/>
        </p:nvSpPr>
        <p:spPr>
          <a:xfrm>
            <a:off x="7864344" y="5448199"/>
            <a:ext cx="1330128" cy="834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0"/>
              </a:lnSpc>
            </a:pPr>
            <a:r>
              <a:rPr lang="en-US" sz="4825" b="1" spc="-86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01</a:t>
            </a:r>
          </a:p>
        </p:txBody>
      </p:sp>
      <p:sp>
        <p:nvSpPr>
          <p:cNvPr id="30" name="Freeform 30"/>
          <p:cNvSpPr/>
          <p:nvPr/>
        </p:nvSpPr>
        <p:spPr>
          <a:xfrm>
            <a:off x="16687618" y="8801363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2" name="TextBox 17"/>
          <p:cNvSpPr txBox="1"/>
          <p:nvPr/>
        </p:nvSpPr>
        <p:spPr>
          <a:xfrm>
            <a:off x="7712075" y="6523990"/>
            <a:ext cx="1920875" cy="105283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2730"/>
              </a:lnSpc>
            </a:pPr>
            <a:r>
              <a:rPr lang="en-US" altLang="zh-CN" sz="4800" b="1" spc="-36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cells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27874">
            <a:off x="7218978" y="3441031"/>
            <a:ext cx="833395" cy="83339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59160" y="59160"/>
              <a:ext cx="694479" cy="694479"/>
            </a:xfrm>
            <a:custGeom>
              <a:avLst/>
              <a:gdLst/>
              <a:ahLst/>
              <a:cxnLst/>
              <a:rect l="l" t="t" r="r" b="b"/>
              <a:pathLst>
                <a:path w="694479" h="694479">
                  <a:moveTo>
                    <a:pt x="386527" y="25020"/>
                  </a:moveTo>
                  <a:lnTo>
                    <a:pt x="437269" y="133745"/>
                  </a:lnTo>
                  <a:cubicBezTo>
                    <a:pt x="462647" y="188123"/>
                    <a:pt x="506357" y="231833"/>
                    <a:pt x="560735" y="257211"/>
                  </a:cubicBezTo>
                  <a:lnTo>
                    <a:pt x="669460" y="307953"/>
                  </a:lnTo>
                  <a:cubicBezTo>
                    <a:pt x="684724" y="315077"/>
                    <a:pt x="694480" y="330396"/>
                    <a:pt x="694480" y="347240"/>
                  </a:cubicBezTo>
                  <a:cubicBezTo>
                    <a:pt x="694480" y="364084"/>
                    <a:pt x="684724" y="379403"/>
                    <a:pt x="669460" y="386527"/>
                  </a:cubicBezTo>
                  <a:lnTo>
                    <a:pt x="560735" y="437269"/>
                  </a:lnTo>
                  <a:cubicBezTo>
                    <a:pt x="506357" y="462647"/>
                    <a:pt x="462647" y="506357"/>
                    <a:pt x="437269" y="560735"/>
                  </a:cubicBezTo>
                  <a:lnTo>
                    <a:pt x="386527" y="669460"/>
                  </a:lnTo>
                  <a:cubicBezTo>
                    <a:pt x="379403" y="684724"/>
                    <a:pt x="364084" y="694480"/>
                    <a:pt x="347240" y="694480"/>
                  </a:cubicBezTo>
                  <a:cubicBezTo>
                    <a:pt x="330396" y="694480"/>
                    <a:pt x="315077" y="684724"/>
                    <a:pt x="307953" y="669460"/>
                  </a:cubicBezTo>
                  <a:lnTo>
                    <a:pt x="257211" y="560735"/>
                  </a:lnTo>
                  <a:cubicBezTo>
                    <a:pt x="231833" y="506357"/>
                    <a:pt x="188123" y="462647"/>
                    <a:pt x="133745" y="437269"/>
                  </a:cubicBezTo>
                  <a:lnTo>
                    <a:pt x="25020" y="386527"/>
                  </a:lnTo>
                  <a:cubicBezTo>
                    <a:pt x="9756" y="379403"/>
                    <a:pt x="0" y="364084"/>
                    <a:pt x="0" y="347240"/>
                  </a:cubicBezTo>
                  <a:cubicBezTo>
                    <a:pt x="0" y="330396"/>
                    <a:pt x="9756" y="315077"/>
                    <a:pt x="25020" y="307953"/>
                  </a:cubicBezTo>
                  <a:lnTo>
                    <a:pt x="133745" y="257211"/>
                  </a:lnTo>
                  <a:cubicBezTo>
                    <a:pt x="188123" y="231833"/>
                    <a:pt x="231833" y="188123"/>
                    <a:pt x="257211" y="133745"/>
                  </a:cubicBezTo>
                  <a:lnTo>
                    <a:pt x="307953" y="25020"/>
                  </a:lnTo>
                  <a:cubicBezTo>
                    <a:pt x="315077" y="9756"/>
                    <a:pt x="330396" y="0"/>
                    <a:pt x="347240" y="0"/>
                  </a:cubicBezTo>
                  <a:cubicBezTo>
                    <a:pt x="364084" y="0"/>
                    <a:pt x="379403" y="9756"/>
                    <a:pt x="386527" y="25020"/>
                  </a:cubicBezTo>
                  <a:close/>
                </a:path>
              </a:pathLst>
            </a:custGeom>
            <a:solidFill>
              <a:srgbClr val="32323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4671" y="3831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404745" y="7734300"/>
            <a:ext cx="12108180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Portugal</a:t>
            </a:r>
          </a:p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The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cells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battery from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Gobel Power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6559878" y="86732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6764189" y="88775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4" name="图片 3" descr="20251216 葡萄牙 EVE 314 1"/>
          <p:cNvPicPr>
            <a:picLocks noChangeAspect="1"/>
          </p:cNvPicPr>
          <p:nvPr/>
        </p:nvPicPr>
        <p:blipFill>
          <a:blip r:embed="rId4"/>
          <a:srcRect t="1282" r="-279"/>
          <a:stretch>
            <a:fillRect/>
          </a:stretch>
        </p:blipFill>
        <p:spPr>
          <a:xfrm>
            <a:off x="10058400" y="1638300"/>
            <a:ext cx="5029200" cy="5869305"/>
          </a:xfrm>
          <a:prstGeom prst="roundRect">
            <a:avLst/>
          </a:prstGeom>
        </p:spPr>
      </p:pic>
      <p:pic>
        <p:nvPicPr>
          <p:cNvPr id="14" name="图片 13" descr="20251216 葡萄牙 EVE-314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0" y="2324100"/>
            <a:ext cx="5916930" cy="4439285"/>
          </a:xfrm>
          <a:prstGeom prst="round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308471" y="13737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66800" y="6362700"/>
            <a:ext cx="15132050" cy="323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German c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ustomer Feedback: 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     You and especially thecompany Gobel make the best 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     impress to me.</a:t>
            </a:r>
            <a:endParaRPr lang="zh-CN" altLang="en-US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16490028" y="85881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2247900"/>
            <a:ext cx="11093450" cy="343662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60871" y="34632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90600" y="6057900"/>
            <a:ext cx="16885285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German c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ustomer Feedback: 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    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Everything is excellent, and I highly recommend these batteries.</a:t>
            </a:r>
            <a:endParaRPr lang="zh-CN" altLang="en-US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16490028" y="86643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3009900"/>
            <a:ext cx="14229080" cy="267208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537071" y="5355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676400" y="6057900"/>
            <a:ext cx="16885285" cy="323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Australia c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ustomer Feedback: 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     B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atteries were well packaged and took about 6 weeks to 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  get to Melbourne.</a:t>
            </a:r>
            <a:endParaRPr lang="zh-CN" altLang="en-US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16490028" y="86643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562100"/>
            <a:ext cx="9864725" cy="41078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572000" y="4959350"/>
            <a:ext cx="9144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/>
              <a:t>and took about 6 weeks to get to Melbourne</a:t>
            </a:r>
            <a:endParaRPr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537071" y="3831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524000" y="6362700"/>
            <a:ext cx="16885285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German c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ustomer Feedback: 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    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Batteries arrivede yesterday and theyare in best Conditions.</a:t>
            </a:r>
            <a:endParaRPr lang="zh-CN" altLang="en-US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16413828" y="85881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876300"/>
            <a:ext cx="7275195" cy="547179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384671" y="3831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905000" y="6210300"/>
            <a:ext cx="16885285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German c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ustomer Feedback: 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     G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oods arrived today, looks perfect. Can lorder more ?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6413828" y="85881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1104900"/>
            <a:ext cx="6821805" cy="521398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64681" y="4593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143000" y="6210300"/>
            <a:ext cx="16153130" cy="323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German c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ustomer Feedback: 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The voltage of all the 16 cells are checked with a result o3.288 to     3.293. The max difference is 0.005v, which are very good.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6490028" y="87405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758950"/>
            <a:ext cx="11028680" cy="426847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540881" y="5355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600200" y="2933700"/>
            <a:ext cx="11592560" cy="323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German c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ustomer Feedback: 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 I'll definitely order from there again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  —the prices are excellent.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6261428" y="85119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0" y="2171700"/>
            <a:ext cx="6564630" cy="501586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537071" y="3831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648200" y="6317615"/>
            <a:ext cx="16223615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German c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ustomer Feedback: 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 Testing results was good!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6413828" y="85881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575" y="1562100"/>
            <a:ext cx="7308850" cy="449961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308471" y="3069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676400" y="6774815"/>
            <a:ext cx="16223615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German c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ustomer Feedback: 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 But only heard good things aboutGobel Power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6566228" y="85881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876300"/>
            <a:ext cx="9523730" cy="57721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914400" y="3542665"/>
            <a:ext cx="10144760" cy="2769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altLang="zh-CN" sz="66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01</a:t>
            </a:r>
            <a:r>
              <a:rPr lang="en-US" altLang="zh-CN" sz="5400" b="1">
                <a:solidFill>
                  <a:schemeClr val="tx1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 Success Stories &amp; Testimonials of cells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6559523" y="8673128"/>
            <a:ext cx="1294433" cy="1294433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6763833" y="8877438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2" y="0"/>
                </a:lnTo>
                <a:lnTo>
                  <a:pt x="885812" y="885812"/>
                </a:lnTo>
                <a:lnTo>
                  <a:pt x="0" y="8858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9800" y="1866900"/>
            <a:ext cx="5617210" cy="7107555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8"/>
          <p:cNvGrpSpPr/>
          <p:nvPr/>
        </p:nvGrpSpPr>
        <p:grpSpPr>
          <a:xfrm>
            <a:off x="308471" y="306958"/>
            <a:ext cx="770761" cy="770761"/>
            <a:chOff x="0" y="0"/>
            <a:chExt cx="812800" cy="812800"/>
          </a:xfrm>
        </p:grpSpPr>
        <p:sp>
          <p:nvSpPr>
            <p:cNvPr id="5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6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613271" y="4593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676400" y="6622415"/>
            <a:ext cx="16223615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German c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ustomer Feedback: 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 I'm also making videos on YouTube to promote Gobel Power.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6413828" y="8639631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2019300"/>
            <a:ext cx="10554335" cy="451231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60871" y="3831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587500" y="6210300"/>
            <a:ext cx="15470505" cy="323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German c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ustomer Feedback: 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 And yes, last delivery was perfect, came on time, in pretty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 good quality.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6413828" y="86643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85900"/>
            <a:ext cx="10580370" cy="459295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60871" y="4593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95400" y="6286500"/>
            <a:ext cx="15073630" cy="323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South Africa</a:t>
            </a: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c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ustomer Feedback: 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 The cells are in pristine condition. The packaging 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 was EXCELLENT with each cell in 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6337628" y="84357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b="5008"/>
          <a:stretch>
            <a:fillRect/>
          </a:stretch>
        </p:blipFill>
        <p:spPr>
          <a:xfrm>
            <a:off x="3886200" y="1943100"/>
            <a:ext cx="11822430" cy="42037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537071" y="34632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95400" y="6286500"/>
            <a:ext cx="14875510" cy="322199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 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Argentina</a:t>
            </a: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c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ustomer Feedback: 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  I think we would be in a position to make this purchase 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  with you .</a:t>
            </a:r>
            <a:endParaRPr lang="zh-CN" altLang="en-US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16185228" y="85881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2552700"/>
            <a:ext cx="11479530" cy="326771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60871" y="3831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38200" y="3390900"/>
            <a:ext cx="16223615" cy="323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 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Hungary</a:t>
            </a: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c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ustomer Feedback: 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  So all in all l am very happy with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  the deal and will return for more.</a:t>
            </a:r>
            <a:endParaRPr lang="zh-CN" altLang="en-US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16261428" y="85881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3800" y="1409700"/>
            <a:ext cx="4459605" cy="762762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537071" y="4593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438400" y="6156325"/>
            <a:ext cx="16223615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 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Austria</a:t>
            </a: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c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ustomer Feedback: 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  Compared to other merchants, Super Good.</a:t>
            </a:r>
            <a:endParaRPr lang="zh-CN" altLang="en-US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16337628" y="85881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2217420"/>
            <a:ext cx="12666980" cy="335026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384671" y="34632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286000" y="3924300"/>
            <a:ext cx="14723110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 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Netherlands</a:t>
            </a: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c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ustomer Feedback: 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  Yes all looks good, thank you !</a:t>
            </a:r>
            <a:endParaRPr lang="zh-CN" altLang="en-US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16490028" y="87405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0030" y="1609725"/>
            <a:ext cx="4852670" cy="678243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6295866" y="8617203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522694" y="8843593"/>
            <a:ext cx="317103" cy="299230"/>
          </a:xfrm>
          <a:custGeom>
            <a:avLst/>
            <a:gdLst/>
            <a:ahLst/>
            <a:cxnLst/>
            <a:rect l="l" t="t" r="r" b="b"/>
            <a:pathLst>
              <a:path w="317103" h="299230">
                <a:moveTo>
                  <a:pt x="0" y="0"/>
                </a:moveTo>
                <a:lnTo>
                  <a:pt x="317103" y="0"/>
                </a:lnTo>
                <a:lnTo>
                  <a:pt x="317103" y="299229"/>
                </a:lnTo>
                <a:lnTo>
                  <a:pt x="0" y="299229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286000" y="3924300"/>
            <a:ext cx="14723110" cy="4308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 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Customer Feedback: 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 Give you a good review as 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 supplier who is honest and 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 hasintegrity and trustworthy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488028" y="5871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1400" y="1885950"/>
            <a:ext cx="5502275" cy="623125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6295866" y="8617203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522694" y="8843593"/>
            <a:ext cx="317103" cy="299230"/>
          </a:xfrm>
          <a:custGeom>
            <a:avLst/>
            <a:gdLst/>
            <a:ahLst/>
            <a:cxnLst/>
            <a:rect l="l" t="t" r="r" b="b"/>
            <a:pathLst>
              <a:path w="317103" h="299230">
                <a:moveTo>
                  <a:pt x="0" y="0"/>
                </a:moveTo>
                <a:lnTo>
                  <a:pt x="317103" y="0"/>
                </a:lnTo>
                <a:lnTo>
                  <a:pt x="317103" y="299229"/>
                </a:lnTo>
                <a:lnTo>
                  <a:pt x="0" y="299229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286000" y="6210300"/>
            <a:ext cx="14723110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 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Customer Feedback: 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 Full score for product, service, and quality.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488028" y="5871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pic>
        <p:nvPicPr>
          <p:cNvPr id="2" name="图片 1" descr="图片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786255"/>
            <a:ext cx="12402185" cy="389064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537071" y="4593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438400" y="6156325"/>
            <a:ext cx="16223615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 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Spain </a:t>
            </a: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ustomer Feedback: 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  Full score for product, service, and quality.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6337628" y="85881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pic>
        <p:nvPicPr>
          <p:cNvPr id="3" name="图片 2" descr="C:/Users/Administrator/Desktop/图片12.png图片12"/>
          <p:cNvPicPr>
            <a:picLocks noChangeAspect="1"/>
          </p:cNvPicPr>
          <p:nvPr/>
        </p:nvPicPr>
        <p:blipFill>
          <a:blip r:embed="rId2"/>
          <a:srcRect t="28890" b="28890"/>
          <a:stretch>
            <a:fillRect/>
          </a:stretch>
        </p:blipFill>
        <p:spPr>
          <a:xfrm>
            <a:off x="1676400" y="1562100"/>
            <a:ext cx="10004425" cy="2646045"/>
          </a:xfrm>
          <a:prstGeom prst="rect">
            <a:avLst/>
          </a:prstGeom>
        </p:spPr>
      </p:pic>
      <p:pic>
        <p:nvPicPr>
          <p:cNvPr id="2" name="图片 1" descr="图片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3619500"/>
            <a:ext cx="9053195" cy="276034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27874">
            <a:off x="7218978" y="3441031"/>
            <a:ext cx="833395" cy="83339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59160" y="59160"/>
              <a:ext cx="694479" cy="694479"/>
            </a:xfrm>
            <a:custGeom>
              <a:avLst/>
              <a:gdLst/>
              <a:ahLst/>
              <a:cxnLst/>
              <a:rect l="l" t="t" r="r" b="b"/>
              <a:pathLst>
                <a:path w="694479" h="694479">
                  <a:moveTo>
                    <a:pt x="386527" y="25020"/>
                  </a:moveTo>
                  <a:lnTo>
                    <a:pt x="437269" y="133745"/>
                  </a:lnTo>
                  <a:cubicBezTo>
                    <a:pt x="462647" y="188123"/>
                    <a:pt x="506357" y="231833"/>
                    <a:pt x="560735" y="257211"/>
                  </a:cubicBezTo>
                  <a:lnTo>
                    <a:pt x="669460" y="307953"/>
                  </a:lnTo>
                  <a:cubicBezTo>
                    <a:pt x="684724" y="315077"/>
                    <a:pt x="694480" y="330396"/>
                    <a:pt x="694480" y="347240"/>
                  </a:cubicBezTo>
                  <a:cubicBezTo>
                    <a:pt x="694480" y="364084"/>
                    <a:pt x="684724" y="379403"/>
                    <a:pt x="669460" y="386527"/>
                  </a:cubicBezTo>
                  <a:lnTo>
                    <a:pt x="560735" y="437269"/>
                  </a:lnTo>
                  <a:cubicBezTo>
                    <a:pt x="506357" y="462647"/>
                    <a:pt x="462647" y="506357"/>
                    <a:pt x="437269" y="560735"/>
                  </a:cubicBezTo>
                  <a:lnTo>
                    <a:pt x="386527" y="669460"/>
                  </a:lnTo>
                  <a:cubicBezTo>
                    <a:pt x="379403" y="684724"/>
                    <a:pt x="364084" y="694480"/>
                    <a:pt x="347240" y="694480"/>
                  </a:cubicBezTo>
                  <a:cubicBezTo>
                    <a:pt x="330396" y="694480"/>
                    <a:pt x="315077" y="684724"/>
                    <a:pt x="307953" y="669460"/>
                  </a:cubicBezTo>
                  <a:lnTo>
                    <a:pt x="257211" y="560735"/>
                  </a:lnTo>
                  <a:cubicBezTo>
                    <a:pt x="231833" y="506357"/>
                    <a:pt x="188123" y="462647"/>
                    <a:pt x="133745" y="437269"/>
                  </a:cubicBezTo>
                  <a:lnTo>
                    <a:pt x="25020" y="386527"/>
                  </a:lnTo>
                  <a:cubicBezTo>
                    <a:pt x="9756" y="379403"/>
                    <a:pt x="0" y="364084"/>
                    <a:pt x="0" y="347240"/>
                  </a:cubicBezTo>
                  <a:cubicBezTo>
                    <a:pt x="0" y="330396"/>
                    <a:pt x="9756" y="315077"/>
                    <a:pt x="25020" y="307953"/>
                  </a:cubicBezTo>
                  <a:lnTo>
                    <a:pt x="133745" y="257211"/>
                  </a:lnTo>
                  <a:cubicBezTo>
                    <a:pt x="188123" y="231833"/>
                    <a:pt x="231833" y="188123"/>
                    <a:pt x="257211" y="133745"/>
                  </a:cubicBezTo>
                  <a:lnTo>
                    <a:pt x="307953" y="25020"/>
                  </a:lnTo>
                  <a:cubicBezTo>
                    <a:pt x="315077" y="9756"/>
                    <a:pt x="330396" y="0"/>
                    <a:pt x="347240" y="0"/>
                  </a:cubicBezTo>
                  <a:cubicBezTo>
                    <a:pt x="364084" y="0"/>
                    <a:pt x="379403" y="9756"/>
                    <a:pt x="386527" y="25020"/>
                  </a:cubicBezTo>
                  <a:close/>
                </a:path>
              </a:pathLst>
            </a:custGeom>
            <a:solidFill>
              <a:srgbClr val="32323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4671" y="2307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505200" y="7658100"/>
            <a:ext cx="12108180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German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Customer - Battery System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   Hithium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280Ah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cells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battery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6636078" y="86732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6840389" y="88775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019300"/>
            <a:ext cx="9698990" cy="443420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4400" y="1181100"/>
            <a:ext cx="3773805" cy="636841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6295866" y="8617203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522694" y="8843593"/>
            <a:ext cx="317103" cy="299230"/>
          </a:xfrm>
          <a:custGeom>
            <a:avLst/>
            <a:gdLst/>
            <a:ahLst/>
            <a:cxnLst/>
            <a:rect l="l" t="t" r="r" b="b"/>
            <a:pathLst>
              <a:path w="317103" h="299230">
                <a:moveTo>
                  <a:pt x="0" y="0"/>
                </a:moveTo>
                <a:lnTo>
                  <a:pt x="317103" y="0"/>
                </a:lnTo>
                <a:lnTo>
                  <a:pt x="317103" y="299229"/>
                </a:lnTo>
                <a:lnTo>
                  <a:pt x="0" y="299229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286000" y="3924300"/>
            <a:ext cx="14723110" cy="323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 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Finland Customer Feedback: 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 Everything looks good; 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very happy with the service.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488028" y="5871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pic>
        <p:nvPicPr>
          <p:cNvPr id="3" name="图片 2" descr="C:/Users/Administrator/Desktop/图片11.png图片11"/>
          <p:cNvPicPr>
            <a:picLocks noChangeAspect="1"/>
          </p:cNvPicPr>
          <p:nvPr/>
        </p:nvPicPr>
        <p:blipFill>
          <a:blip r:embed="rId2"/>
          <a:srcRect t="4657" b="4657"/>
          <a:stretch>
            <a:fillRect/>
          </a:stretch>
        </p:blipFill>
        <p:spPr>
          <a:xfrm>
            <a:off x="11201400" y="1885950"/>
            <a:ext cx="5502275" cy="623125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6295866" y="8617203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522694" y="8843593"/>
            <a:ext cx="317103" cy="299230"/>
          </a:xfrm>
          <a:custGeom>
            <a:avLst/>
            <a:gdLst/>
            <a:ahLst/>
            <a:cxnLst/>
            <a:rect l="l" t="t" r="r" b="b"/>
            <a:pathLst>
              <a:path w="317103" h="299230">
                <a:moveTo>
                  <a:pt x="0" y="0"/>
                </a:moveTo>
                <a:lnTo>
                  <a:pt x="317103" y="0"/>
                </a:lnTo>
                <a:lnTo>
                  <a:pt x="317103" y="299229"/>
                </a:lnTo>
                <a:lnTo>
                  <a:pt x="0" y="299229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209800" y="3619500"/>
            <a:ext cx="13042265" cy="438785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 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Philippines Customer Feedback: 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 Full score for product, 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 service, and quality.</a:t>
            </a:r>
          </a:p>
          <a:p>
            <a:pPr algn="l">
              <a:lnSpc>
                <a:spcPts val="8400"/>
              </a:lnSpc>
            </a:pP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488028" y="5871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pic>
        <p:nvPicPr>
          <p:cNvPr id="2" name="图片 1" descr="图片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5040" y="3162300"/>
            <a:ext cx="5879465" cy="400367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6295866" y="8617203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522694" y="8843593"/>
            <a:ext cx="317103" cy="299230"/>
          </a:xfrm>
          <a:custGeom>
            <a:avLst/>
            <a:gdLst/>
            <a:ahLst/>
            <a:cxnLst/>
            <a:rect l="l" t="t" r="r" b="b"/>
            <a:pathLst>
              <a:path w="317103" h="299230">
                <a:moveTo>
                  <a:pt x="0" y="0"/>
                </a:moveTo>
                <a:lnTo>
                  <a:pt x="317103" y="0"/>
                </a:lnTo>
                <a:lnTo>
                  <a:pt x="317103" y="299229"/>
                </a:lnTo>
                <a:lnTo>
                  <a:pt x="0" y="299229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343785" y="3848100"/>
            <a:ext cx="14723110" cy="4308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altLang="en-US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✨ Canada 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Customer Feedback: 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 Full score for product, 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宋体" panose="02010600030101010101" pitchFamily="2" charset="-122"/>
                <a:cs typeface="Bricolage Grotesque Bold" panose="020B0605040402000204"/>
                <a:sym typeface="Bricolage Grotesque Bold" panose="020B0605040402000204"/>
              </a:rPr>
              <a:t>     service, and quality.</a:t>
            </a:r>
          </a:p>
          <a:p>
            <a:pPr algn="l">
              <a:lnSpc>
                <a:spcPts val="8400"/>
              </a:lnSpc>
            </a:pPr>
            <a:endParaRPr lang="en-US" altLang="zh-CN" sz="4000" b="1">
              <a:solidFill>
                <a:schemeClr val="accent6">
                  <a:lumMod val="75000"/>
                </a:schemeClr>
              </a:solidFill>
              <a:latin typeface="Bricolage Grotesque Bold" panose="020B0605040402000204"/>
              <a:ea typeface="宋体" panose="02010600030101010101" pitchFamily="2" charset="-122"/>
              <a:cs typeface="Bricolage Grotesque Bold" panose="020B0605040402000204"/>
              <a:sym typeface="Bricolage Grotesque Bold" panose="020B0605040402000204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488028" y="58719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pic>
        <p:nvPicPr>
          <p:cNvPr id="3" name="图片 2" descr="图片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1800" y="2400300"/>
            <a:ext cx="5380990" cy="50736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312281" y="37934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404745" y="7734300"/>
            <a:ext cx="13325475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German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Customer - Battery System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    Cells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supplied by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Gobel Power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6483678" y="85970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6687989" y="88013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1562100"/>
            <a:ext cx="4149725" cy="5903595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9200" y="2781300"/>
            <a:ext cx="6319520" cy="3590290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312281" y="37934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343400" y="7734300"/>
            <a:ext cx="13325475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German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Customer - Battery System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    Cells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supplied by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Gobel Power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6483678" y="85970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6687989" y="88013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333500"/>
            <a:ext cx="7912100" cy="583374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27874">
            <a:off x="7218978" y="3441031"/>
            <a:ext cx="833395" cy="83339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59160" y="59160"/>
              <a:ext cx="694479" cy="694479"/>
            </a:xfrm>
            <a:custGeom>
              <a:avLst/>
              <a:gdLst/>
              <a:ahLst/>
              <a:cxnLst/>
              <a:rect l="l" t="t" r="r" b="b"/>
              <a:pathLst>
                <a:path w="694479" h="694479">
                  <a:moveTo>
                    <a:pt x="386527" y="25020"/>
                  </a:moveTo>
                  <a:lnTo>
                    <a:pt x="437269" y="133745"/>
                  </a:lnTo>
                  <a:cubicBezTo>
                    <a:pt x="462647" y="188123"/>
                    <a:pt x="506357" y="231833"/>
                    <a:pt x="560735" y="257211"/>
                  </a:cubicBezTo>
                  <a:lnTo>
                    <a:pt x="669460" y="307953"/>
                  </a:lnTo>
                  <a:cubicBezTo>
                    <a:pt x="684724" y="315077"/>
                    <a:pt x="694480" y="330396"/>
                    <a:pt x="694480" y="347240"/>
                  </a:cubicBezTo>
                  <a:cubicBezTo>
                    <a:pt x="694480" y="364084"/>
                    <a:pt x="684724" y="379403"/>
                    <a:pt x="669460" y="386527"/>
                  </a:cubicBezTo>
                  <a:lnTo>
                    <a:pt x="560735" y="437269"/>
                  </a:lnTo>
                  <a:cubicBezTo>
                    <a:pt x="506357" y="462647"/>
                    <a:pt x="462647" y="506357"/>
                    <a:pt x="437269" y="560735"/>
                  </a:cubicBezTo>
                  <a:lnTo>
                    <a:pt x="386527" y="669460"/>
                  </a:lnTo>
                  <a:cubicBezTo>
                    <a:pt x="379403" y="684724"/>
                    <a:pt x="364084" y="694480"/>
                    <a:pt x="347240" y="694480"/>
                  </a:cubicBezTo>
                  <a:cubicBezTo>
                    <a:pt x="330396" y="694480"/>
                    <a:pt x="315077" y="684724"/>
                    <a:pt x="307953" y="669460"/>
                  </a:cubicBezTo>
                  <a:lnTo>
                    <a:pt x="257211" y="560735"/>
                  </a:lnTo>
                  <a:cubicBezTo>
                    <a:pt x="231833" y="506357"/>
                    <a:pt x="188123" y="462647"/>
                    <a:pt x="133745" y="437269"/>
                  </a:cubicBezTo>
                  <a:lnTo>
                    <a:pt x="25020" y="386527"/>
                  </a:lnTo>
                  <a:cubicBezTo>
                    <a:pt x="9756" y="379403"/>
                    <a:pt x="0" y="364084"/>
                    <a:pt x="0" y="347240"/>
                  </a:cubicBezTo>
                  <a:cubicBezTo>
                    <a:pt x="0" y="330396"/>
                    <a:pt x="9756" y="315077"/>
                    <a:pt x="25020" y="307953"/>
                  </a:cubicBezTo>
                  <a:lnTo>
                    <a:pt x="133745" y="257211"/>
                  </a:lnTo>
                  <a:cubicBezTo>
                    <a:pt x="188123" y="231833"/>
                    <a:pt x="231833" y="188123"/>
                    <a:pt x="257211" y="133745"/>
                  </a:cubicBezTo>
                  <a:lnTo>
                    <a:pt x="307953" y="25020"/>
                  </a:lnTo>
                  <a:cubicBezTo>
                    <a:pt x="315077" y="9756"/>
                    <a:pt x="330396" y="0"/>
                    <a:pt x="347240" y="0"/>
                  </a:cubicBezTo>
                  <a:cubicBezTo>
                    <a:pt x="364084" y="0"/>
                    <a:pt x="379403" y="9756"/>
                    <a:pt x="386527" y="25020"/>
                  </a:cubicBezTo>
                  <a:close/>
                </a:path>
              </a:pathLst>
            </a:custGeom>
            <a:solidFill>
              <a:srgbClr val="32323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4671" y="3069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404745" y="7734300"/>
            <a:ext cx="12108180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German</a:t>
            </a:r>
          </a:p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Capacity :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16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units of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cells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battery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6407478" y="85208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6611789" y="87251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2247900"/>
            <a:ext cx="9309735" cy="466788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4800" y="1181100"/>
            <a:ext cx="5172710" cy="6477000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312281" y="37934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590800" y="3086100"/>
            <a:ext cx="8902065" cy="3231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German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Customer :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Battery System</a:t>
            </a:r>
          </a:p>
          <a:p>
            <a:pPr algn="l">
              <a:lnSpc>
                <a:spcPts val="8400"/>
              </a:lnSpc>
            </a:pP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Cells</a:t>
            </a:r>
            <a:r>
              <a:rPr lang="en-US" altLang="zh-CN" sz="40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supplied by </a:t>
            </a:r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Gobel Power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6483678" y="85970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6687989" y="88013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5600" y="1409700"/>
            <a:ext cx="4583430" cy="725995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27874">
            <a:off x="7218978" y="3441031"/>
            <a:ext cx="833395" cy="83339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59160" y="59160"/>
              <a:ext cx="694479" cy="694479"/>
            </a:xfrm>
            <a:custGeom>
              <a:avLst/>
              <a:gdLst/>
              <a:ahLst/>
              <a:cxnLst/>
              <a:rect l="l" t="t" r="r" b="b"/>
              <a:pathLst>
                <a:path w="694479" h="694479">
                  <a:moveTo>
                    <a:pt x="386527" y="25020"/>
                  </a:moveTo>
                  <a:lnTo>
                    <a:pt x="437269" y="133745"/>
                  </a:lnTo>
                  <a:cubicBezTo>
                    <a:pt x="462647" y="188123"/>
                    <a:pt x="506357" y="231833"/>
                    <a:pt x="560735" y="257211"/>
                  </a:cubicBezTo>
                  <a:lnTo>
                    <a:pt x="669460" y="307953"/>
                  </a:lnTo>
                  <a:cubicBezTo>
                    <a:pt x="684724" y="315077"/>
                    <a:pt x="694480" y="330396"/>
                    <a:pt x="694480" y="347240"/>
                  </a:cubicBezTo>
                  <a:cubicBezTo>
                    <a:pt x="694480" y="364084"/>
                    <a:pt x="684724" y="379403"/>
                    <a:pt x="669460" y="386527"/>
                  </a:cubicBezTo>
                  <a:lnTo>
                    <a:pt x="560735" y="437269"/>
                  </a:lnTo>
                  <a:cubicBezTo>
                    <a:pt x="506357" y="462647"/>
                    <a:pt x="462647" y="506357"/>
                    <a:pt x="437269" y="560735"/>
                  </a:cubicBezTo>
                  <a:lnTo>
                    <a:pt x="386527" y="669460"/>
                  </a:lnTo>
                  <a:cubicBezTo>
                    <a:pt x="379403" y="684724"/>
                    <a:pt x="364084" y="694480"/>
                    <a:pt x="347240" y="694480"/>
                  </a:cubicBezTo>
                  <a:cubicBezTo>
                    <a:pt x="330396" y="694480"/>
                    <a:pt x="315077" y="684724"/>
                    <a:pt x="307953" y="669460"/>
                  </a:cubicBezTo>
                  <a:lnTo>
                    <a:pt x="257211" y="560735"/>
                  </a:lnTo>
                  <a:cubicBezTo>
                    <a:pt x="231833" y="506357"/>
                    <a:pt x="188123" y="462647"/>
                    <a:pt x="133745" y="437269"/>
                  </a:cubicBezTo>
                  <a:lnTo>
                    <a:pt x="25020" y="386527"/>
                  </a:lnTo>
                  <a:cubicBezTo>
                    <a:pt x="9756" y="379403"/>
                    <a:pt x="0" y="364084"/>
                    <a:pt x="0" y="347240"/>
                  </a:cubicBezTo>
                  <a:cubicBezTo>
                    <a:pt x="0" y="330396"/>
                    <a:pt x="9756" y="315077"/>
                    <a:pt x="25020" y="307953"/>
                  </a:cubicBezTo>
                  <a:lnTo>
                    <a:pt x="133745" y="257211"/>
                  </a:lnTo>
                  <a:cubicBezTo>
                    <a:pt x="188123" y="231833"/>
                    <a:pt x="231833" y="188123"/>
                    <a:pt x="257211" y="133745"/>
                  </a:cubicBezTo>
                  <a:lnTo>
                    <a:pt x="307953" y="25020"/>
                  </a:lnTo>
                  <a:cubicBezTo>
                    <a:pt x="315077" y="9756"/>
                    <a:pt x="330396" y="0"/>
                    <a:pt x="347240" y="0"/>
                  </a:cubicBezTo>
                  <a:cubicBezTo>
                    <a:pt x="364084" y="0"/>
                    <a:pt x="379403" y="9756"/>
                    <a:pt x="386527" y="25020"/>
                  </a:cubicBezTo>
                  <a:close/>
                </a:path>
              </a:pathLst>
            </a:custGeom>
            <a:solidFill>
              <a:srgbClr val="32323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90500" y="152400"/>
              <a:ext cx="431800" cy="4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60871" y="459358"/>
            <a:ext cx="770761" cy="7707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438400" y="6057900"/>
            <a:ext cx="6461125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2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36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German</a:t>
            </a:r>
          </a:p>
          <a:p>
            <a:pPr algn="l">
              <a:lnSpc>
                <a:spcPts val="8400"/>
              </a:lnSpc>
            </a:pPr>
            <a:r>
              <a:rPr lang="zh-CN" altLang="en-US" sz="32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32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The</a:t>
            </a:r>
            <a:r>
              <a:rPr lang="en-US" altLang="zh-CN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</a:t>
            </a:r>
            <a:r>
              <a:rPr lang="en-US" altLang="zh-CN" sz="36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cells</a:t>
            </a:r>
            <a:r>
              <a:rPr lang="en-US" altLang="zh-CN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from </a:t>
            </a:r>
            <a:r>
              <a:rPr lang="en-US" altLang="zh-CN" sz="36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Gobel Power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6407478" y="8597086"/>
            <a:ext cx="1294433" cy="12944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850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6611789" y="8801396"/>
            <a:ext cx="885811" cy="885811"/>
          </a:xfrm>
          <a:custGeom>
            <a:avLst/>
            <a:gdLst/>
            <a:ahLst/>
            <a:cxnLst/>
            <a:rect l="l" t="t" r="r" b="b"/>
            <a:pathLst>
              <a:path w="885811" h="885811">
                <a:moveTo>
                  <a:pt x="0" y="0"/>
                </a:moveTo>
                <a:lnTo>
                  <a:pt x="885811" y="0"/>
                </a:lnTo>
                <a:lnTo>
                  <a:pt x="885811" y="885811"/>
                </a:lnTo>
                <a:lnTo>
                  <a:pt x="0" y="885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3086100"/>
            <a:ext cx="5453380" cy="291338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2615565"/>
            <a:ext cx="5706745" cy="3629025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3"/>
          <p:cNvSpPr txBox="1"/>
          <p:nvPr/>
        </p:nvSpPr>
        <p:spPr>
          <a:xfrm>
            <a:off x="9677400" y="6021070"/>
            <a:ext cx="6461125" cy="215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zh-CN" altLang="en-US" sz="32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📍</a:t>
            </a:r>
            <a:r>
              <a:rPr lang="en-US" altLang="zh-CN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Country: </a:t>
            </a:r>
            <a:r>
              <a:rPr lang="en-US" altLang="zh-CN" sz="36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France</a:t>
            </a:r>
          </a:p>
          <a:p>
            <a:pPr algn="l">
              <a:lnSpc>
                <a:spcPts val="8400"/>
              </a:lnSpc>
            </a:pPr>
            <a:r>
              <a:rPr lang="zh-CN" altLang="en-US" sz="32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🔋</a:t>
            </a:r>
            <a:r>
              <a:rPr lang="en-US" altLang="zh-CN" sz="32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The</a:t>
            </a:r>
            <a:r>
              <a:rPr lang="en-US" altLang="zh-CN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</a:t>
            </a:r>
            <a:r>
              <a:rPr lang="en-US" altLang="zh-CN" sz="36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cells</a:t>
            </a:r>
            <a:r>
              <a:rPr lang="en-US" altLang="zh-CN" sz="3600" b="1">
                <a:solidFill>
                  <a:srgbClr val="323232"/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 from </a:t>
            </a:r>
            <a:r>
              <a:rPr lang="en-US" altLang="zh-CN" sz="3600" b="1">
                <a:solidFill>
                  <a:schemeClr val="accent6">
                    <a:lumMod val="75000"/>
                  </a:schemeClr>
                </a:solidFill>
                <a:latin typeface="Bricolage Grotesque Bold" panose="020B0605040402000204"/>
                <a:ea typeface="Bricolage Grotesque Bold" panose="020B0605040402000204"/>
                <a:cs typeface="Bricolage Grotesque Bold" panose="020B0605040402000204"/>
                <a:sym typeface="Bricolage Grotesque Bold" panose="020B0605040402000204"/>
              </a:rPr>
              <a:t>Gobel Power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651</Words>
  <Application>Microsoft Office PowerPoint</Application>
  <PresentationFormat>Custom</PresentationFormat>
  <Paragraphs>104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Bricolage Grotesque Bold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White Modern Bold Company Annual Report Presentation</dc:title>
  <dc:creator/>
  <cp:lastModifiedBy>Kristján Sigurðsson</cp:lastModifiedBy>
  <cp:revision>23</cp:revision>
  <dcterms:created xsi:type="dcterms:W3CDTF">2006-08-16T00:00:00Z</dcterms:created>
  <dcterms:modified xsi:type="dcterms:W3CDTF">2026-01-28T08:28:49Z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7011C47EDFDC4BE5B46EC0C69D8909C4_13</vt:lpwstr>
  </property>
  <property fmtid="{D5CDD505-2E9C-101B-9397-08002B2CF9AE}" pid="3" name="KSOProductBuildVer">
    <vt:lpwstr>2052-12.1.0.24034</vt:lpwstr>
  </property>
</Properties>
</file>